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6" r:id="rId3"/>
    <p:sldId id="258" r:id="rId4"/>
    <p:sldId id="257" r:id="rId5"/>
    <p:sldId id="261" r:id="rId6"/>
    <p:sldId id="328" r:id="rId7"/>
    <p:sldId id="327" r:id="rId8"/>
    <p:sldId id="329" r:id="rId9"/>
    <p:sldId id="263" r:id="rId10"/>
    <p:sldId id="265" r:id="rId11"/>
    <p:sldId id="274" r:id="rId12"/>
    <p:sldId id="314" r:id="rId13"/>
    <p:sldId id="264" r:id="rId14"/>
    <p:sldId id="262" r:id="rId15"/>
    <p:sldId id="312" r:id="rId16"/>
    <p:sldId id="301" r:id="rId17"/>
    <p:sldId id="279" r:id="rId18"/>
    <p:sldId id="324" r:id="rId19"/>
    <p:sldId id="325" r:id="rId20"/>
    <p:sldId id="317" r:id="rId21"/>
    <p:sldId id="313" r:id="rId22"/>
    <p:sldId id="298" r:id="rId23"/>
    <p:sldId id="307" r:id="rId24"/>
    <p:sldId id="276" r:id="rId25"/>
    <p:sldId id="271" r:id="rId26"/>
    <p:sldId id="293" r:id="rId27"/>
    <p:sldId id="286" r:id="rId28"/>
    <p:sldId id="281" r:id="rId29"/>
    <p:sldId id="284" r:id="rId30"/>
    <p:sldId id="330" r:id="rId31"/>
    <p:sldId id="320" r:id="rId32"/>
    <p:sldId id="321" r:id="rId33"/>
    <p:sldId id="277" r:id="rId34"/>
    <p:sldId id="282" r:id="rId35"/>
    <p:sldId id="285" r:id="rId36"/>
    <p:sldId id="294" r:id="rId37"/>
    <p:sldId id="283" r:id="rId38"/>
    <p:sldId id="297" r:id="rId39"/>
    <p:sldId id="319" r:id="rId40"/>
    <p:sldId id="259"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BB"/>
    <a:srgbClr val="3399FF"/>
    <a:srgbClr val="F2F0F4"/>
    <a:srgbClr val="C2E6B8"/>
    <a:srgbClr val="D9E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9" autoAdjust="0"/>
    <p:restoredTop sz="94660"/>
  </p:normalViewPr>
  <p:slideViewPr>
    <p:cSldViewPr>
      <p:cViewPr varScale="1">
        <p:scale>
          <a:sx n="77" d="100"/>
          <a:sy n="77" d="100"/>
        </p:scale>
        <p:origin x="-10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dgm:t>
        <a:bodyPr/>
        <a:lstStyle/>
        <a:p>
          <a:endParaRPr lang="zh-CN" altLang="en-US"/>
        </a:p>
      </dgm:t>
    </dgm:pt>
  </dgm:ptLst>
  <dgm:cxnLst>
    <dgm:cxn modelId="{7690A9C1-69FC-482F-8D37-214105099769}"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FB7046AC-F53B-42FD-8E27-164FD3921C2C}"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B338AB25-77D4-4E4B-98F6-CEE0C4115002}" type="presOf" srcId="{D6F38E54-F037-4342-B030-4E05020B5F1F}" destId="{E3249015-0E52-4E9C-97E2-C31755DA7C84}" srcOrd="0" destOrd="0" presId="urn:microsoft.com/office/officeart/2005/8/layout/hProcess9"/>
    <dgm:cxn modelId="{FC861D07-4B1F-45DC-A779-6E1CA70DFD30}" type="presOf" srcId="{0EDB0841-5364-4A01-86B0-08F2164032B6}" destId="{B96F21A7-FF77-4091-8524-2D0FE362DC7E}" srcOrd="0" destOrd="0" presId="urn:microsoft.com/office/officeart/2005/8/layout/hProcess9"/>
    <dgm:cxn modelId="{14E1733C-C80A-457F-8FDE-9089AC00B9B9}" type="presParOf" srcId="{A7A3E541-EC89-4C19-986F-380989F95AAD}" destId="{9FF1B752-78E5-4353-B550-04E276A60E8C}" srcOrd="0" destOrd="0" presId="urn:microsoft.com/office/officeart/2005/8/layout/hProcess9"/>
    <dgm:cxn modelId="{CC48E7A5-5892-4198-AD71-5132BCC4046C}" type="presParOf" srcId="{A7A3E541-EC89-4C19-986F-380989F95AAD}" destId="{A6C4B2DD-251F-416A-9126-C35CF776C2E4}" srcOrd="1" destOrd="0" presId="urn:microsoft.com/office/officeart/2005/8/layout/hProcess9"/>
    <dgm:cxn modelId="{297A2A2F-49DA-4416-9E07-AF131E3DB5E4}" type="presParOf" srcId="{A6C4B2DD-251F-416A-9126-C35CF776C2E4}" destId="{207D15A2-AF95-44EF-AA73-8DFD3E93D4D0}" srcOrd="0" destOrd="0" presId="urn:microsoft.com/office/officeart/2005/8/layout/hProcess9"/>
    <dgm:cxn modelId="{A25E2B22-D583-45F1-AAF0-40AFF6A78D32}" type="presParOf" srcId="{A6C4B2DD-251F-416A-9126-C35CF776C2E4}" destId="{75087EF4-5FAD-4A8F-8181-677D4A44AEB4}" srcOrd="1" destOrd="0" presId="urn:microsoft.com/office/officeart/2005/8/layout/hProcess9"/>
    <dgm:cxn modelId="{8C86ABE5-32BB-4FF5-93E7-2FFAC4D7CF85}" type="presParOf" srcId="{A6C4B2DD-251F-416A-9126-C35CF776C2E4}" destId="{E3249015-0E52-4E9C-97E2-C31755DA7C84}" srcOrd="2" destOrd="0" presId="urn:microsoft.com/office/officeart/2005/8/layout/hProcess9"/>
    <dgm:cxn modelId="{BC897DBD-6822-4C20-B534-1408A3AC59F6}" type="presParOf" srcId="{A6C4B2DD-251F-416A-9126-C35CF776C2E4}" destId="{98426B35-6CEC-4DAC-9C23-367E3FDF4445}" srcOrd="3" destOrd="0" presId="urn:microsoft.com/office/officeart/2005/8/layout/hProcess9"/>
    <dgm:cxn modelId="{99FBAF1F-6815-4C7C-ADCC-96D8135D4700}"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03907" y="0"/>
          <a:ext cx="4223269" cy="3496646"/>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0" y="1048993"/>
          <a:ext cx="1490565" cy="1398658"/>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68277" y="1117270"/>
        <a:ext cx="1354011" cy="1262104"/>
      </dsp:txXfrm>
    </dsp:sp>
    <dsp:sp modelId="{E3249015-0E52-4E9C-97E2-C31755DA7C84}">
      <dsp:nvSpPr>
        <dsp:cNvPr id="0" name=""/>
        <dsp:cNvSpPr/>
      </dsp:nvSpPr>
      <dsp:spPr>
        <a:xfrm>
          <a:off x="1738993" y="1048993"/>
          <a:ext cx="1490565" cy="1398658"/>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1807270" y="1117270"/>
        <a:ext cx="1354011" cy="1262104"/>
      </dsp:txXfrm>
    </dsp:sp>
    <dsp:sp modelId="{B96F21A7-FF77-4091-8524-2D0FE362DC7E}">
      <dsp:nvSpPr>
        <dsp:cNvPr id="0" name=""/>
        <dsp:cNvSpPr/>
      </dsp:nvSpPr>
      <dsp:spPr>
        <a:xfrm>
          <a:off x="3477986" y="1048993"/>
          <a:ext cx="1490565" cy="1398658"/>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3546263" y="1117270"/>
        <a:ext cx="1354011" cy="12621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2013/12/28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hyperlink" Target="//upload.wikimedia.org/wikipedia/commons/b/b5/Cloud_computing.svg" TargetMode="External"/><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7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78.jpe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diagramLayout" Target="../diagrams/layout1.xml"/><Relationship Id="rId7" Type="http://schemas.openxmlformats.org/officeDocument/2006/relationships/image" Target="../media/image91.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4.png"/><Relationship Id="rId4" Type="http://schemas.openxmlformats.org/officeDocument/2006/relationships/diagramQuickStyle" Target="../diagrams/quickStyle1.xml"/><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5" Type="http://schemas.openxmlformats.org/officeDocument/2006/relationships/image" Target="../media/image71.jpe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3718255"/>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811451" y="3271558"/>
            <a:ext cx="474786" cy="461665"/>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2" name="TextBox 21"/>
          <p:cNvSpPr txBox="1"/>
          <p:nvPr/>
        </p:nvSpPr>
        <p:spPr>
          <a:xfrm>
            <a:off x="288223" y="1230822"/>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决策支持系统框架</a:t>
            </a:r>
            <a:endParaRPr lang="zh-CN" altLang="en-US"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620760" y="2503453"/>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a:t>
            </a:r>
            <a:r>
              <a:rPr lang="zh-CN" altLang="en-US" dirty="0" smtClean="0"/>
              <a:t>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76255" y="2486729"/>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系统框架设计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395744" y="1087094"/>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扩展后的系统架构</a:t>
            </a:r>
          </a:p>
        </p:txBody>
      </p:sp>
      <p:sp>
        <p:nvSpPr>
          <p:cNvPr id="9" name="云形 8"/>
          <p:cNvSpPr/>
          <p:nvPr/>
        </p:nvSpPr>
        <p:spPr bwMode="auto">
          <a:xfrm>
            <a:off x="559589" y="1268760"/>
            <a:ext cx="7283152" cy="5325165"/>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1322744" y="4168292"/>
            <a:ext cx="2289738" cy="880075"/>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906" y="4299822"/>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822" y="4302438"/>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684" y="4302438"/>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1683850" y="4036386"/>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325508" y="1556566"/>
            <a:ext cx="2421696" cy="91192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1331639" y="3592377"/>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2739635" y="404474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402" y="59315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70777" y="5520157"/>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620" y="1623537"/>
            <a:ext cx="623407" cy="6234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340698" y="2191495"/>
            <a:ext cx="1554736" cy="276999"/>
          </a:xfrm>
          <a:prstGeom prst="rect">
            <a:avLst/>
          </a:prstGeom>
          <a:noFill/>
        </p:spPr>
        <p:txBody>
          <a:bodyPr wrap="square" rtlCol="0">
            <a:spAutoFit/>
          </a:bodyPr>
          <a:lstStyle/>
          <a:p>
            <a:r>
              <a:rPr lang="zh-CN" altLang="en-US" sz="1200" dirty="0" smtClean="0"/>
              <a:t>数据录入展示组件</a:t>
            </a:r>
            <a:endParaRPr lang="zh-CN" altLang="en-US" sz="1200" dirty="0"/>
          </a:p>
        </p:txBody>
      </p:sp>
      <p:sp>
        <p:nvSpPr>
          <p:cNvPr id="16" name="TextBox 15"/>
          <p:cNvSpPr txBox="1"/>
          <p:nvPr/>
        </p:nvSpPr>
        <p:spPr>
          <a:xfrm>
            <a:off x="5536356" y="1640900"/>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3133" y="1514107"/>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1219" y="1832683"/>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821473" y="4721327"/>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1778768" y="5064992"/>
            <a:ext cx="1326895" cy="867825"/>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2467613" y="5132294"/>
            <a:ext cx="617307" cy="6173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2061149" y="5059881"/>
            <a:ext cx="762131" cy="7621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1778768" y="5271980"/>
            <a:ext cx="484688"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79365" y="5682734"/>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3757175">
            <a:off x="832084" y="465085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721311" y="5582075"/>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640960">
            <a:off x="1478889" y="5661746"/>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1339737" y="6196313"/>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3729937" y="3592635"/>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4400928" y="418749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3747473" y="4135030"/>
            <a:ext cx="2226066" cy="132584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3897513" y="444819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5687126" y="4685913"/>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5932909" y="494085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4611183" y="44362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4248307" y="4980365"/>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5255781" y="444511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4274399" y="4273665"/>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4102171" y="4271751"/>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4810244" y="4278280"/>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5346089" y="4271751"/>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4274399" y="4430444"/>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4957024" y="4459705"/>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4274577" y="3792842"/>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1889121" y="3770923"/>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725219" y="1619296"/>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1922" y="1623537"/>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246029" y="3856640"/>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703257"/>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841106" y="3346119"/>
            <a:ext cx="3802902" cy="1605163"/>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2204864"/>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67530" y="1421209"/>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11" name="TextBox 10"/>
          <p:cNvSpPr txBox="1"/>
          <p:nvPr/>
        </p:nvSpPr>
        <p:spPr>
          <a:xfrm>
            <a:off x="6012160" y="2090828"/>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684459"/>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552493"/>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507083"/>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552493"/>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5093070"/>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081" y="4709219"/>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213" y="4951282"/>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6247" y="6003425"/>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2160" y="6029951"/>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361" y="2255422"/>
            <a:ext cx="2732991" cy="1733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le:Cloud computing.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619" y="2235044"/>
            <a:ext cx="2774518" cy="2144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791337" y="4679849"/>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4769195" y="5233968"/>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4698167" y="5809653"/>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276635" y="4776625"/>
            <a:ext cx="1800200" cy="369332"/>
          </a:xfrm>
          <a:prstGeom prst="rect">
            <a:avLst/>
          </a:prstGeom>
          <a:noFill/>
        </p:spPr>
        <p:txBody>
          <a:bodyPr wrap="square" rtlCol="0">
            <a:spAutoFit/>
          </a:bodyPr>
          <a:lstStyle/>
          <a:p>
            <a:r>
              <a:rPr lang="zh-CN" altLang="en-US" dirty="0" smtClean="0"/>
              <a:t>虚拟服务器服务</a:t>
            </a:r>
            <a:endParaRPr lang="zh-CN" altLang="en-US" dirty="0"/>
          </a:p>
        </p:txBody>
      </p:sp>
      <p:sp>
        <p:nvSpPr>
          <p:cNvPr id="11" name="文本框 10"/>
          <p:cNvSpPr txBox="1"/>
          <p:nvPr/>
        </p:nvSpPr>
        <p:spPr>
          <a:xfrm>
            <a:off x="1510152" y="529881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1222120" y="5851913"/>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a:off x="3531419" y="4936004"/>
            <a:ext cx="888620" cy="873649"/>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1222120" y="4679849"/>
            <a:ext cx="185471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矩形 14"/>
          <p:cNvSpPr/>
          <p:nvPr/>
        </p:nvSpPr>
        <p:spPr bwMode="auto">
          <a:xfrm>
            <a:off x="4755228" y="4700515"/>
            <a:ext cx="242623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822553"/>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34153" y="1194393"/>
            <a:ext cx="162737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34" name="Text Box 8"/>
          <p:cNvSpPr txBox="1">
            <a:spLocks noChangeArrowheads="1"/>
          </p:cNvSpPr>
          <p:nvPr/>
        </p:nvSpPr>
        <p:spPr bwMode="gray">
          <a:xfrm>
            <a:off x="805274" y="1996019"/>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396129"/>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822553"/>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531995"/>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09613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6011578" y="1685294"/>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538501"/>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03457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数据存储模块</a:t>
            </a:r>
          </a:p>
        </p:txBody>
      </p:sp>
      <p:graphicFrame>
        <p:nvGraphicFramePr>
          <p:cNvPr id="3" name="表格 2"/>
          <p:cNvGraphicFramePr>
            <a:graphicFrameLocks noGrp="1"/>
          </p:cNvGraphicFramePr>
          <p:nvPr>
            <p:extLst>
              <p:ext uri="{D42A27DB-BD31-4B8C-83A1-F6EECF244321}">
                <p14:modId xmlns:p14="http://schemas.microsoft.com/office/powerpoint/2010/main" val="162268646"/>
              </p:ext>
            </p:extLst>
          </p:nvPr>
        </p:nvGraphicFramePr>
        <p:xfrm>
          <a:off x="620599" y="1647964"/>
          <a:ext cx="7859216" cy="4346947"/>
        </p:xfrm>
        <a:graphic>
          <a:graphicData uri="http://schemas.openxmlformats.org/drawingml/2006/table">
            <a:tbl>
              <a:tblPr firstRow="1" bandRow="1">
                <a:tableStyleId>{5C22544A-7EE6-4342-B048-85BDC9FD1C3A}</a:tableStyleId>
              </a:tblPr>
              <a:tblGrid>
                <a:gridCol w="1964804"/>
                <a:gridCol w="1964804"/>
                <a:gridCol w="1964804"/>
                <a:gridCol w="1964804"/>
              </a:tblGrid>
              <a:tr h="354429">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60009">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en-US" altLang="zh-CN" dirty="0" smtClean="0"/>
                        <a:t>MongoDB</a:t>
                      </a:r>
                      <a:endParaRPr lang="zh-CN" altLang="en-US" dirty="0"/>
                    </a:p>
                  </a:txBody>
                  <a:tcPr/>
                </a:tc>
              </a:tr>
              <a:tr h="714439">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1072188">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95984">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851406">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259632" y="6093296"/>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7" name="TextBox 2"/>
          <p:cNvSpPr txBox="1"/>
          <p:nvPr/>
        </p:nvSpPr>
        <p:spPr>
          <a:xfrm>
            <a:off x="539552" y="1124744"/>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数据库分析与选取</a:t>
            </a:r>
            <a:endParaRPr lang="zh-CN" altLang="en-US" dirty="0"/>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491881" y="4005064"/>
            <a:ext cx="3672408" cy="25121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5917" y="2566752"/>
            <a:ext cx="2196743" cy="135134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901" y="1193277"/>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631367" y="1844824"/>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661908" y="2221170"/>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249155" y="2198933"/>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678603" y="2597046"/>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391053" y="262060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296313" y="256838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2969370" y="259248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535219" y="1936311"/>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748589" y="2672916"/>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761210" y="2342482"/>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451610" y="2664136"/>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376540" y="2640039"/>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053024" y="2650259"/>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25002" y="2316035"/>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792018" y="3014232"/>
            <a:ext cx="887950" cy="369332"/>
          </a:xfrm>
          <a:prstGeom prst="rect">
            <a:avLst/>
          </a:prstGeom>
          <a:noFill/>
        </p:spPr>
        <p:txBody>
          <a:bodyPr wrap="square" rtlCol="0">
            <a:spAutoFit/>
          </a:bodyPr>
          <a:lstStyle/>
          <a:p>
            <a:r>
              <a:rPr lang="zh-CN" altLang="en-US" dirty="0" smtClean="0"/>
              <a:t>嵌入</a:t>
            </a:r>
            <a:endParaRPr lang="zh-CN" altLang="en-US" dirty="0"/>
          </a:p>
        </p:txBody>
      </p:sp>
      <p:sp>
        <p:nvSpPr>
          <p:cNvPr id="14" name="TextBox 13"/>
          <p:cNvSpPr txBox="1"/>
          <p:nvPr/>
        </p:nvSpPr>
        <p:spPr>
          <a:xfrm>
            <a:off x="4732895" y="1732193"/>
            <a:ext cx="730648" cy="369332"/>
          </a:xfrm>
          <a:prstGeom prst="rect">
            <a:avLst/>
          </a:prstGeom>
          <a:noFill/>
        </p:spPr>
        <p:txBody>
          <a:bodyPr wrap="square" rtlCol="0">
            <a:spAutoFit/>
          </a:bodyPr>
          <a:lstStyle/>
          <a:p>
            <a:r>
              <a:rPr lang="zh-CN" altLang="en-US" dirty="0" smtClean="0"/>
              <a:t>引用</a:t>
            </a:r>
            <a:endParaRPr lang="zh-CN" altLang="en-US" dirty="0"/>
          </a:p>
        </p:txBody>
      </p:sp>
      <p:sp>
        <p:nvSpPr>
          <p:cNvPr id="4" name="文本框 3"/>
          <p:cNvSpPr txBox="1"/>
          <p:nvPr/>
        </p:nvSpPr>
        <p:spPr>
          <a:xfrm>
            <a:off x="601755" y="1240202"/>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a:t>数据</a:t>
            </a:r>
            <a:r>
              <a:rPr lang="zh-CN" altLang="en-US" dirty="0" smtClean="0"/>
              <a:t>存储模式</a:t>
            </a:r>
            <a:endParaRPr lang="zh-CN" altLang="en-US" dirty="0"/>
          </a:p>
        </p:txBody>
      </p:sp>
      <p:pic>
        <p:nvPicPr>
          <p:cNvPr id="27" name="Picture 2" descr="D:\毕设\pictrute\dat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603" y="4820365"/>
            <a:ext cx="2009979" cy="11141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523942" y="6104885"/>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525033" y="4854870"/>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100184" y="5653392"/>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7350" name="TextBox 57349"/>
          <p:cNvSpPr txBox="1"/>
          <p:nvPr/>
        </p:nvSpPr>
        <p:spPr>
          <a:xfrm>
            <a:off x="678603" y="4107653"/>
            <a:ext cx="227658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a:t>灵活的医疗数据表达</a:t>
            </a:r>
          </a:p>
        </p:txBody>
      </p:sp>
      <p:sp>
        <p:nvSpPr>
          <p:cNvPr id="35" name="标题 1"/>
          <p:cNvSpPr txBox="1">
            <a:spLocks/>
          </p:cNvSpPr>
          <p:nvPr/>
        </p:nvSpPr>
        <p:spPr bwMode="auto">
          <a:xfrm>
            <a:off x="244466" y="188640"/>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66639" y="4398969"/>
            <a:ext cx="749919"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流程图: 过程 23"/>
          <p:cNvSpPr/>
          <p:nvPr/>
        </p:nvSpPr>
        <p:spPr bwMode="auto">
          <a:xfrm>
            <a:off x="3774023" y="4398969"/>
            <a:ext cx="749919"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TextBox 39"/>
          <p:cNvSpPr txBox="1"/>
          <p:nvPr/>
        </p:nvSpPr>
        <p:spPr>
          <a:xfrm>
            <a:off x="3755010" y="4364541"/>
            <a:ext cx="768932"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5062185" y="4445135"/>
            <a:ext cx="660961"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6" name="流程图: 过程 25"/>
          <p:cNvSpPr/>
          <p:nvPr/>
        </p:nvSpPr>
        <p:spPr bwMode="auto">
          <a:xfrm>
            <a:off x="5063723" y="4441728"/>
            <a:ext cx="660961" cy="29329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TextBox 42"/>
          <p:cNvSpPr txBox="1"/>
          <p:nvPr/>
        </p:nvSpPr>
        <p:spPr>
          <a:xfrm>
            <a:off x="5049105" y="4476985"/>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100183" y="5653392"/>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1" name="TextBox 57350"/>
          <p:cNvSpPr txBox="1"/>
          <p:nvPr/>
        </p:nvSpPr>
        <p:spPr>
          <a:xfrm>
            <a:off x="5131685" y="5642236"/>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774613" y="4433065"/>
            <a:ext cx="259758" cy="58011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808732" y="5283920"/>
            <a:ext cx="259758" cy="114751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6055546" y="428738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5" name="TextBox 57354"/>
          <p:cNvSpPr txBox="1"/>
          <p:nvPr/>
        </p:nvSpPr>
        <p:spPr>
          <a:xfrm>
            <a:off x="6141202" y="4306636"/>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6055546" y="472490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TextBox 54"/>
          <p:cNvSpPr txBox="1"/>
          <p:nvPr/>
        </p:nvSpPr>
        <p:spPr>
          <a:xfrm>
            <a:off x="6119448" y="478394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170042" y="5229200"/>
            <a:ext cx="61889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8" name="TextBox 57"/>
          <p:cNvSpPr txBox="1"/>
          <p:nvPr/>
        </p:nvSpPr>
        <p:spPr>
          <a:xfrm>
            <a:off x="6211766" y="5248451"/>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141202" y="5670371"/>
            <a:ext cx="71382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6" name="TextBox 57355"/>
          <p:cNvSpPr txBox="1"/>
          <p:nvPr/>
        </p:nvSpPr>
        <p:spPr>
          <a:xfrm>
            <a:off x="6118327" y="5696876"/>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107388" y="6112297"/>
            <a:ext cx="753894" cy="358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58" name="TextBox 57357"/>
          <p:cNvSpPr txBox="1"/>
          <p:nvPr/>
        </p:nvSpPr>
        <p:spPr>
          <a:xfrm>
            <a:off x="6147460" y="6169828"/>
            <a:ext cx="753940" cy="261610"/>
          </a:xfrm>
          <a:prstGeom prst="rect">
            <a:avLst/>
          </a:prstGeom>
          <a:noFill/>
        </p:spPr>
        <p:txBody>
          <a:bodyPr wrap="square" rtlCol="0">
            <a:spAutoFit/>
          </a:bodyPr>
          <a:lstStyle/>
          <a:p>
            <a:r>
              <a:rPr lang="zh-CN" altLang="en-US" sz="1100" dirty="0" smtClean="0"/>
              <a:t>诊疗方案</a:t>
            </a:r>
            <a:endParaRPr lang="zh-CN" altLang="en-US" sz="1100" dirty="0"/>
          </a:p>
        </p:txBody>
      </p:sp>
      <p:sp>
        <p:nvSpPr>
          <p:cNvPr id="63" name="AutoShape 105"/>
          <p:cNvSpPr>
            <a:spLocks noChangeArrowheads="1"/>
          </p:cNvSpPr>
          <p:nvPr/>
        </p:nvSpPr>
        <p:spPr bwMode="auto">
          <a:xfrm>
            <a:off x="7317465" y="4556109"/>
            <a:ext cx="1296144" cy="1517014"/>
          </a:xfrm>
          <a:prstGeom prst="wedgeRoundRectCallout">
            <a:avLst>
              <a:gd name="adj1" fmla="val -100604"/>
              <a:gd name="adj2" fmla="val 3382"/>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59" name="TextBox 57358"/>
          <p:cNvSpPr txBox="1"/>
          <p:nvPr/>
        </p:nvSpPr>
        <p:spPr>
          <a:xfrm>
            <a:off x="7413755" y="4683755"/>
            <a:ext cx="1199854" cy="1200329"/>
          </a:xfrm>
          <a:prstGeom prst="rect">
            <a:avLst/>
          </a:prstGeom>
          <a:noFill/>
        </p:spPr>
        <p:txBody>
          <a:bodyPr wrap="square" rtlCol="0">
            <a:spAutoFit/>
          </a:bodyPr>
          <a:lstStyle/>
          <a:p>
            <a:r>
              <a:rPr lang="zh-CN" altLang="en-US" dirty="0" smtClean="0"/>
              <a:t>具体的数据结构可根据疾病需求而定</a:t>
            </a:r>
            <a:endParaRPr lang="zh-CN" altLang="en-US" dirty="0"/>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688390" y="4940894"/>
            <a:ext cx="735069" cy="8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64" name="TextBox 57363"/>
          <p:cNvSpPr txBox="1"/>
          <p:nvPr/>
        </p:nvSpPr>
        <p:spPr>
          <a:xfrm>
            <a:off x="4523942" y="4144923"/>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573425" y="4102931"/>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95" y="4262085"/>
            <a:ext cx="3299342" cy="2036074"/>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bwMode="auto">
          <a:xfrm>
            <a:off x="4293304" y="4262085"/>
            <a:ext cx="2150903" cy="1800200"/>
          </a:xfrm>
          <a:prstGeom prst="wedgeRoundRectCallout">
            <a:avLst>
              <a:gd name="adj1" fmla="val -57694"/>
              <a:gd name="adj2" fmla="val -12389"/>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dirty="0" smtClean="0">
              <a:solidFill>
                <a:srgbClr val="000000"/>
              </a:solidFill>
              <a:latin typeface="Arial" charset="0"/>
            </a:endParaRPr>
          </a:p>
        </p:txBody>
      </p:sp>
      <p:sp>
        <p:nvSpPr>
          <p:cNvPr id="57348" name="标题 1"/>
          <p:cNvSpPr txBox="1">
            <a:spLocks/>
          </p:cNvSpPr>
          <p:nvPr/>
        </p:nvSpPr>
        <p:spPr bwMode="auto">
          <a:xfrm>
            <a:off x="39951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025" name="Picture 1" descr="C:\Users\FGJ\AppData\Roaming\Tencent\Users\794460205\QQ\WinTemp\RichOle\SM35C3N6H{D0ZY@PF1ZFLG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385" y="4446818"/>
            <a:ext cx="1949565" cy="1615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1415" y="1140741"/>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smtClean="0"/>
              <a:t>存储模块设计</a:t>
            </a:r>
            <a:endParaRPr lang="zh-CN" altLang="en-US" dirty="0"/>
          </a:p>
        </p:txBody>
      </p:sp>
      <p:sp>
        <p:nvSpPr>
          <p:cNvPr id="10" name="圆角矩形 9"/>
          <p:cNvSpPr/>
          <p:nvPr/>
        </p:nvSpPr>
        <p:spPr bwMode="auto">
          <a:xfrm>
            <a:off x="1701847" y="1760131"/>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1" name="圆角矩形 10"/>
          <p:cNvSpPr/>
          <p:nvPr/>
        </p:nvSpPr>
        <p:spPr bwMode="auto">
          <a:xfrm>
            <a:off x="1704186" y="2344045"/>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2" name="圆角矩形 11"/>
          <p:cNvSpPr/>
          <p:nvPr/>
        </p:nvSpPr>
        <p:spPr bwMode="auto">
          <a:xfrm>
            <a:off x="1704186" y="2865122"/>
            <a:ext cx="4572217" cy="593656"/>
          </a:xfrm>
          <a:prstGeom prst="roundRect">
            <a:avLst/>
          </a:prstGeom>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3" name="矩形 12"/>
          <p:cNvSpPr/>
          <p:nvPr/>
        </p:nvSpPr>
        <p:spPr bwMode="auto">
          <a:xfrm>
            <a:off x="2624566" y="1901054"/>
            <a:ext cx="767835"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宋体" charset="-122"/>
              </a:rPr>
              <a:t>Insert</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4" name="矩形 13"/>
          <p:cNvSpPr/>
          <p:nvPr/>
        </p:nvSpPr>
        <p:spPr bwMode="auto">
          <a:xfrm>
            <a:off x="3565426" y="1900509"/>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Update</a:t>
            </a:r>
            <a:endParaRPr lang="zh-CN" altLang="en-US" sz="1200" b="1" dirty="0">
              <a:latin typeface="Arial" charset="0"/>
              <a:ea typeface="宋体" charset="-122"/>
            </a:endParaRPr>
          </a:p>
        </p:txBody>
      </p:sp>
      <p:sp>
        <p:nvSpPr>
          <p:cNvPr id="15" name="矩形 14"/>
          <p:cNvSpPr/>
          <p:nvPr/>
        </p:nvSpPr>
        <p:spPr bwMode="auto">
          <a:xfrm>
            <a:off x="4557230" y="1901054"/>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Query</a:t>
            </a:r>
            <a:endParaRPr lang="zh-CN" altLang="en-US" sz="1200" b="1" dirty="0">
              <a:latin typeface="Arial" charset="0"/>
              <a:ea typeface="宋体" charset="-122"/>
            </a:endParaRPr>
          </a:p>
        </p:txBody>
      </p:sp>
      <p:sp>
        <p:nvSpPr>
          <p:cNvPr id="16" name="矩形 15"/>
          <p:cNvSpPr/>
          <p:nvPr/>
        </p:nvSpPr>
        <p:spPr bwMode="auto">
          <a:xfrm>
            <a:off x="2840127" y="2982723"/>
            <a:ext cx="1265566"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矩形 16"/>
          <p:cNvSpPr/>
          <p:nvPr/>
        </p:nvSpPr>
        <p:spPr bwMode="auto">
          <a:xfrm>
            <a:off x="4383112" y="2958962"/>
            <a:ext cx="1455699"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矩形 17"/>
          <p:cNvSpPr/>
          <p:nvPr/>
        </p:nvSpPr>
        <p:spPr bwMode="auto">
          <a:xfrm>
            <a:off x="5425473" y="1904947"/>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b="1" dirty="0" smtClean="0">
                <a:latin typeface="Arial" charset="0"/>
                <a:ea typeface="宋体" charset="-122"/>
              </a:rPr>
              <a:t>Delete</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9" name="TextBox 18"/>
          <p:cNvSpPr txBox="1"/>
          <p:nvPr/>
        </p:nvSpPr>
        <p:spPr>
          <a:xfrm>
            <a:off x="1701847" y="1919931"/>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20" name="TextBox 19"/>
          <p:cNvSpPr txBox="1"/>
          <p:nvPr/>
        </p:nvSpPr>
        <p:spPr>
          <a:xfrm>
            <a:off x="1851575" y="246354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21" name="TextBox 20"/>
          <p:cNvSpPr txBox="1"/>
          <p:nvPr/>
        </p:nvSpPr>
        <p:spPr>
          <a:xfrm>
            <a:off x="1871440" y="3074872"/>
            <a:ext cx="1034494" cy="276999"/>
          </a:xfrm>
          <a:prstGeom prst="rect">
            <a:avLst/>
          </a:prstGeom>
          <a:noFill/>
          <a:ln>
            <a:noFill/>
          </a:ln>
        </p:spPr>
        <p:txBody>
          <a:bodyPr wrap="square" rtlCol="0">
            <a:spAutoFit/>
          </a:bodyPr>
          <a:lstStyle/>
          <a:p>
            <a:r>
              <a:rPr lang="zh-CN" altLang="en-US" sz="1200" dirty="0" smtClean="0"/>
              <a:t>通信层</a:t>
            </a:r>
            <a:endParaRPr lang="zh-CN" altLang="en-US" sz="1200" dirty="0"/>
          </a:p>
        </p:txBody>
      </p:sp>
      <p:sp>
        <p:nvSpPr>
          <p:cNvPr id="22" name="圆角矩形 21"/>
          <p:cNvSpPr/>
          <p:nvPr/>
        </p:nvSpPr>
        <p:spPr bwMode="auto">
          <a:xfrm>
            <a:off x="1701847" y="3426794"/>
            <a:ext cx="4574556"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23" name="TextBox 22"/>
          <p:cNvSpPr txBox="1"/>
          <p:nvPr/>
        </p:nvSpPr>
        <p:spPr>
          <a:xfrm>
            <a:off x="1871440" y="3585123"/>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24" name="矩形 23"/>
          <p:cNvSpPr/>
          <p:nvPr/>
        </p:nvSpPr>
        <p:spPr bwMode="auto">
          <a:xfrm>
            <a:off x="2932793" y="3573443"/>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5" name="矩形 24"/>
          <p:cNvSpPr/>
          <p:nvPr/>
        </p:nvSpPr>
        <p:spPr bwMode="auto">
          <a:xfrm>
            <a:off x="4330955" y="3531249"/>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6" name="TextBox 25"/>
          <p:cNvSpPr txBox="1"/>
          <p:nvPr/>
        </p:nvSpPr>
        <p:spPr>
          <a:xfrm>
            <a:off x="2933021" y="3589936"/>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7" name="TextBox 26"/>
          <p:cNvSpPr txBox="1"/>
          <p:nvPr/>
        </p:nvSpPr>
        <p:spPr>
          <a:xfrm>
            <a:off x="4473836" y="3585305"/>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8" name="TextBox 27"/>
          <p:cNvSpPr txBox="1"/>
          <p:nvPr/>
        </p:nvSpPr>
        <p:spPr>
          <a:xfrm>
            <a:off x="2819369" y="3035130"/>
            <a:ext cx="1655929" cy="276999"/>
          </a:xfrm>
          <a:prstGeom prst="rect">
            <a:avLst/>
          </a:prstGeom>
          <a:noFill/>
          <a:ln>
            <a:noFill/>
          </a:ln>
        </p:spPr>
        <p:txBody>
          <a:bodyPr wrap="square" rtlCol="0">
            <a:spAutoFit/>
          </a:bodyPr>
          <a:lstStyle/>
          <a:p>
            <a:r>
              <a:rPr lang="en-US" altLang="zh-CN" sz="1200" dirty="0" smtClean="0"/>
              <a:t>MongoDB</a:t>
            </a:r>
            <a:r>
              <a:rPr lang="zh-CN" altLang="en-US" sz="1200" dirty="0" smtClean="0"/>
              <a:t>客户端</a:t>
            </a:r>
            <a:endParaRPr lang="zh-CN" altLang="en-US" sz="1200" dirty="0"/>
          </a:p>
        </p:txBody>
      </p:sp>
      <p:sp>
        <p:nvSpPr>
          <p:cNvPr id="29" name="TextBox 28"/>
          <p:cNvSpPr txBox="1"/>
          <p:nvPr/>
        </p:nvSpPr>
        <p:spPr>
          <a:xfrm>
            <a:off x="4475298" y="3022093"/>
            <a:ext cx="1968910" cy="276999"/>
          </a:xfrm>
          <a:prstGeom prst="rect">
            <a:avLst/>
          </a:prstGeom>
          <a:noFill/>
          <a:ln>
            <a:noFill/>
          </a:ln>
        </p:spPr>
        <p:txBody>
          <a:bodyPr wrap="square" rtlCol="0">
            <a:spAutoFit/>
          </a:bodyPr>
          <a:lstStyle/>
          <a:p>
            <a:r>
              <a:rPr lang="en-US" altLang="zh-CN" sz="1200" dirty="0" smtClean="0"/>
              <a:t>MongoDB</a:t>
            </a:r>
            <a:r>
              <a:rPr lang="zh-CN" altLang="en-US" sz="1200" dirty="0" smtClean="0"/>
              <a:t>服务器</a:t>
            </a:r>
            <a:endParaRPr lang="zh-CN" altLang="en-US" sz="1200" dirty="0"/>
          </a:p>
        </p:txBody>
      </p:sp>
      <p:sp>
        <p:nvSpPr>
          <p:cNvPr id="7" name="TextBox 6"/>
          <p:cNvSpPr txBox="1"/>
          <p:nvPr/>
        </p:nvSpPr>
        <p:spPr>
          <a:xfrm>
            <a:off x="4931938" y="6294372"/>
            <a:ext cx="1344465" cy="369332"/>
          </a:xfrm>
          <a:prstGeom prst="rect">
            <a:avLst/>
          </a:prstGeom>
          <a:noFill/>
        </p:spPr>
        <p:txBody>
          <a:bodyPr wrap="square" rtlCol="0">
            <a:spAutoFit/>
          </a:bodyPr>
          <a:lstStyle/>
          <a:p>
            <a:r>
              <a:rPr lang="zh-CN" altLang="en-US" dirty="0" smtClean="0"/>
              <a:t>主从</a:t>
            </a:r>
            <a:r>
              <a:rPr lang="zh-CN" altLang="en-US" dirty="0" smtClean="0"/>
              <a:t>复制集</a:t>
            </a:r>
            <a:endParaRPr lang="zh-CN" altLang="en-US" dirty="0"/>
          </a:p>
        </p:txBody>
      </p:sp>
      <p:sp>
        <p:nvSpPr>
          <p:cNvPr id="8" name="TextBox 7"/>
          <p:cNvSpPr txBox="1"/>
          <p:nvPr/>
        </p:nvSpPr>
        <p:spPr>
          <a:xfrm>
            <a:off x="2091250" y="6337850"/>
            <a:ext cx="1683085" cy="369332"/>
          </a:xfrm>
          <a:prstGeom prst="rect">
            <a:avLst/>
          </a:prstGeom>
          <a:noFill/>
        </p:spPr>
        <p:txBody>
          <a:bodyPr wrap="square" rtlCol="0">
            <a:spAutoFit/>
          </a:bodyPr>
          <a:lstStyle/>
          <a:p>
            <a:r>
              <a:rPr lang="zh-CN" altLang="en-US" dirty="0" smtClean="0"/>
              <a:t>自动分片集群</a:t>
            </a:r>
            <a:endParaRPr lang="zh-CN" altLang="en-US" dirty="0"/>
          </a:p>
        </p:txBody>
      </p:sp>
      <p:sp>
        <p:nvSpPr>
          <p:cNvPr id="2" name="矩形 1"/>
          <p:cNvSpPr/>
          <p:nvPr/>
        </p:nvSpPr>
        <p:spPr bwMode="auto">
          <a:xfrm>
            <a:off x="2840127" y="246354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文本框 4"/>
          <p:cNvSpPr txBox="1"/>
          <p:nvPr/>
        </p:nvSpPr>
        <p:spPr>
          <a:xfrm>
            <a:off x="2962715" y="246372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32" name="矩形 31"/>
          <p:cNvSpPr/>
          <p:nvPr/>
        </p:nvSpPr>
        <p:spPr bwMode="auto">
          <a:xfrm>
            <a:off x="4310589" y="244244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文本框 32"/>
          <p:cNvSpPr txBox="1"/>
          <p:nvPr/>
        </p:nvSpPr>
        <p:spPr>
          <a:xfrm>
            <a:off x="4320533" y="2442680"/>
            <a:ext cx="1183938" cy="307777"/>
          </a:xfrm>
          <a:prstGeom prst="rect">
            <a:avLst/>
          </a:prstGeom>
          <a:noFill/>
          <a:ln>
            <a:noFill/>
          </a:ln>
        </p:spPr>
        <p:txBody>
          <a:bodyPr wrap="square" rtlCol="0">
            <a:spAutoFit/>
          </a:bodyPr>
          <a:lstStyle/>
          <a:p>
            <a:r>
              <a:rPr lang="en-US" altLang="zh-CN" sz="1400" dirty="0" err="1" smtClean="0"/>
              <a:t>Mapreduce</a:t>
            </a:r>
            <a:endParaRPr lang="zh-CN" altLang="en-US" sz="1400" dirty="0"/>
          </a:p>
        </p:txBody>
      </p:sp>
    </p:spTree>
    <p:extLst>
      <p:ext uri="{BB962C8B-B14F-4D97-AF65-F5344CB8AC3E}">
        <p14:creationId xmlns:p14="http://schemas.microsoft.com/office/powerpoint/2010/main" val="3721366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229" y="4156336"/>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378" y="4156336"/>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2055" y="4046440"/>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484" y="1230798"/>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推理引擎接口</a:t>
            </a:r>
            <a:endParaRPr lang="zh-CN" altLang="en-US" dirty="0"/>
          </a:p>
        </p:txBody>
      </p:sp>
      <p:sp>
        <p:nvSpPr>
          <p:cNvPr id="10" name="TextBox 9"/>
          <p:cNvSpPr txBox="1"/>
          <p:nvPr/>
        </p:nvSpPr>
        <p:spPr>
          <a:xfrm>
            <a:off x="817950" y="4133212"/>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14" y="4585878"/>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196223" y="4888925"/>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1844" y="2193710"/>
            <a:ext cx="1750316" cy="16518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4798" y="2256123"/>
            <a:ext cx="2335624" cy="1405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88784" y="1827651"/>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440522" y="1766096"/>
            <a:ext cx="1584176" cy="369332"/>
          </a:xfrm>
          <a:prstGeom prst="rect">
            <a:avLst/>
          </a:prstGeom>
          <a:noFill/>
        </p:spPr>
        <p:txBody>
          <a:bodyPr wrap="square" rtlCol="0">
            <a:spAutoFit/>
          </a:bodyPr>
          <a:lstStyle/>
          <a:p>
            <a:r>
              <a:rPr lang="zh-CN" altLang="en-US" dirty="0" smtClean="0"/>
              <a:t>贝叶斯网络</a:t>
            </a:r>
            <a:endParaRPr lang="zh-CN" altLang="en-US" dirty="0"/>
          </a:p>
        </p:txBody>
      </p:sp>
      <p:sp>
        <p:nvSpPr>
          <p:cNvPr id="5" name="TextBox 4"/>
          <p:cNvSpPr txBox="1"/>
          <p:nvPr/>
        </p:nvSpPr>
        <p:spPr>
          <a:xfrm>
            <a:off x="7156154" y="1796874"/>
            <a:ext cx="1224136" cy="369332"/>
          </a:xfrm>
          <a:prstGeom prst="rect">
            <a:avLst/>
          </a:prstGeom>
          <a:noFill/>
        </p:spPr>
        <p:txBody>
          <a:bodyPr wrap="square" rtlCol="0">
            <a:spAutoFit/>
          </a:bodyPr>
          <a:lstStyle/>
          <a:p>
            <a:r>
              <a:rPr lang="zh-CN" altLang="en-US" dirty="0" smtClean="0"/>
              <a:t>决策树</a:t>
            </a:r>
            <a:endParaRPr lang="zh-CN" altLang="en-US" dirty="0"/>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440" y="2256123"/>
            <a:ext cx="1421565" cy="191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20</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数据转换模块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264030" y="3171508"/>
            <a:ext cx="1475656" cy="1200329"/>
          </a:xfrm>
          <a:prstGeom prst="rect">
            <a:avLst/>
          </a:prstGeom>
          <a:noFill/>
        </p:spPr>
        <p:txBody>
          <a:bodyPr wrap="square" rtlCol="0">
            <a:spAutoFit/>
          </a:bodyPr>
          <a:lstStyle/>
          <a:p>
            <a:r>
              <a:rPr lang="zh-CN" altLang="en-US" dirty="0" smtClean="0"/>
              <a:t>直接传递对象或</a:t>
            </a:r>
            <a:r>
              <a:rPr lang="en-US" altLang="zh-CN" dirty="0" smtClean="0"/>
              <a:t>HTML</a:t>
            </a:r>
            <a:r>
              <a:rPr lang="zh-CN" altLang="en-US" dirty="0" smtClean="0"/>
              <a:t>，缺乏灵活性，耦合性高</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pic>
        <p:nvPicPr>
          <p:cNvPr id="7169" name="Picture 1" descr="C:\Users\FGJ\AppData\Roaming\Tencent\Users\794460205\QQ\WinTemp\RichOle\T%W`G0]@)@KY1(U$NB@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79" y="1813267"/>
            <a:ext cx="2754517" cy="134426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FGJ\AppData\Roaming\Tencent\Users\794460205\QQ\WinTemp\RichOle\GF(6`)B(~$SY`TFG`BZI}N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50" y="3976037"/>
            <a:ext cx="2731320" cy="14903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18952" y="5805264"/>
            <a:ext cx="4572000" cy="461665"/>
          </a:xfrm>
          <a:prstGeom prst="rect">
            <a:avLst/>
          </a:prstGeom>
        </p:spPr>
        <p:txBody>
          <a:bodyPr>
            <a:spAutoFit/>
          </a:bodyPr>
          <a:lstStyle/>
          <a:p>
            <a:r>
              <a:rPr lang="zh-CN" altLang="en-US" sz="1200" dirty="0"/>
              <a:t>存储为</a:t>
            </a:r>
            <a:r>
              <a:rPr lang="en-US" altLang="zh-CN" sz="1200" dirty="0"/>
              <a:t>XML</a:t>
            </a:r>
            <a:r>
              <a:rPr lang="zh-CN" altLang="en-US" sz="1200" dirty="0"/>
              <a:t>需要</a:t>
            </a:r>
            <a:r>
              <a:rPr lang="en-US" altLang="zh-CN" sz="1200" dirty="0"/>
              <a:t>502</a:t>
            </a:r>
            <a:r>
              <a:rPr lang="zh-CN" altLang="en-US" sz="1200" dirty="0"/>
              <a:t>个字符，而存储为</a:t>
            </a:r>
            <a:r>
              <a:rPr lang="en-US" altLang="zh-CN" sz="1200" dirty="0"/>
              <a:t>JSON</a:t>
            </a:r>
            <a:r>
              <a:rPr lang="zh-CN" altLang="en-US" sz="1200" dirty="0"/>
              <a:t>只需</a:t>
            </a:r>
            <a:r>
              <a:rPr lang="en-US" altLang="zh-CN" sz="1200" dirty="0"/>
              <a:t>345</a:t>
            </a:r>
            <a:r>
              <a:rPr lang="zh-CN" altLang="en-US" sz="1200" dirty="0"/>
              <a:t>字符（大约少占</a:t>
            </a:r>
            <a:r>
              <a:rPr lang="en-US" altLang="zh-CN" sz="1200" dirty="0"/>
              <a:t>30</a:t>
            </a:r>
            <a:r>
              <a:rPr lang="zh-CN" altLang="en-US" sz="1200" dirty="0"/>
              <a:t>％的</a:t>
            </a:r>
            <a:r>
              <a:rPr lang="zh-CN" altLang="en-US" sz="1200" dirty="0" smtClean="0"/>
              <a:t>空间）解析速度，</a:t>
            </a:r>
            <a:r>
              <a:rPr lang="en-US" altLang="zh-CN" sz="1200" dirty="0" smtClean="0"/>
              <a:t>JSON</a:t>
            </a:r>
            <a:r>
              <a:rPr lang="zh-CN" altLang="en-US" sz="1200" dirty="0" smtClean="0"/>
              <a:t>的速度比</a:t>
            </a:r>
            <a:r>
              <a:rPr lang="en-US" altLang="zh-CN" sz="1200" dirty="0" smtClean="0"/>
              <a:t>xml</a:t>
            </a:r>
            <a:r>
              <a:rPr lang="zh-CN" altLang="en-US" sz="1200" dirty="0" smtClean="0"/>
              <a:t>快</a:t>
            </a:r>
            <a:r>
              <a:rPr lang="en-US" altLang="zh-CN" sz="1200" dirty="0" smtClean="0"/>
              <a:t>30%</a:t>
            </a:r>
            <a:r>
              <a:rPr lang="zh-CN" altLang="en-US" sz="1200" dirty="0" smtClean="0"/>
              <a:t>左右</a:t>
            </a:r>
            <a:endParaRPr lang="zh-CN" altLang="en-US" sz="1200"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5" y="2985917"/>
            <a:ext cx="734662"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1517829" y="2248204"/>
            <a:ext cx="664612" cy="646331"/>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914835" y="4825542"/>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1517829" y="3072792"/>
            <a:ext cx="771383" cy="646331"/>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888922" y="3575690"/>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472480" y="1479590"/>
            <a:ext cx="3091408" cy="369332"/>
          </a:xfrm>
          <a:prstGeom prst="rect">
            <a:avLst/>
          </a:prstGeom>
          <a:noFill/>
        </p:spPr>
        <p:txBody>
          <a:bodyPr wrap="square" rtlCol="0">
            <a:spAutoFit/>
          </a:bodyPr>
          <a:lstStyle/>
          <a:p>
            <a:r>
              <a:rPr lang="zh-CN" altLang="en-US" dirty="0" smtClean="0"/>
              <a:t>决策支持服务构建方案设计</a:t>
            </a:r>
            <a:endParaRPr lang="zh-CN" altLang="en-US" dirty="0"/>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5038750"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380312" y="2619231"/>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77435" y="2824717"/>
            <a:ext cx="1743951" cy="1754326"/>
          </a:xfrm>
          <a:prstGeom prst="rect">
            <a:avLst/>
          </a:prstGeom>
          <a:noFill/>
        </p:spPr>
        <p:txBody>
          <a:bodyPr wrap="square" rtlCol="0">
            <a:spAutoFit/>
          </a:bodyPr>
          <a:lstStyle/>
          <a:p>
            <a:r>
              <a:rPr lang="en-US" altLang="zh-CN" dirty="0" smtClean="0"/>
              <a:t>1.</a:t>
            </a:r>
            <a:r>
              <a:rPr lang="zh-CN" altLang="en-US" dirty="0" smtClean="0"/>
              <a:t>诊断流程设计实现</a:t>
            </a:r>
            <a:endParaRPr lang="en-US" altLang="zh-CN" dirty="0" smtClean="0"/>
          </a:p>
          <a:p>
            <a:r>
              <a:rPr lang="en-US" altLang="zh-CN" dirty="0" smtClean="0"/>
              <a:t>2.</a:t>
            </a:r>
            <a:r>
              <a:rPr lang="zh-CN" altLang="en-US" dirty="0" smtClean="0"/>
              <a:t>数据转换模块实现</a:t>
            </a:r>
            <a:endParaRPr lang="en-US" altLang="zh-CN" dirty="0" smtClean="0"/>
          </a:p>
          <a:p>
            <a:r>
              <a:rPr lang="en-US" altLang="zh-CN" dirty="0" smtClean="0"/>
              <a:t>3.</a:t>
            </a:r>
            <a:r>
              <a:rPr lang="zh-CN" altLang="en-US" dirty="0" smtClean="0"/>
              <a:t>完成数据存储模块</a:t>
            </a:r>
            <a:endParaRPr lang="en-US" altLang="zh-CN" dirty="0" smtClean="0"/>
          </a:p>
        </p:txBody>
      </p:sp>
      <p:sp>
        <p:nvSpPr>
          <p:cNvPr id="12" name="TextBox 11"/>
          <p:cNvSpPr txBox="1"/>
          <p:nvPr/>
        </p:nvSpPr>
        <p:spPr>
          <a:xfrm>
            <a:off x="7325271" y="3055100"/>
            <a:ext cx="1442369"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临床评估验证</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42944" y="3290500"/>
            <a:ext cx="1605020" cy="1200329"/>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62138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76824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326274" y="5616376"/>
            <a:ext cx="1295112" cy="923330"/>
          </a:xfrm>
          <a:prstGeom prst="rect">
            <a:avLst/>
          </a:prstGeom>
          <a:noFill/>
        </p:spPr>
        <p:txBody>
          <a:bodyPr wrap="square" rtlCol="0">
            <a:spAutoFit/>
          </a:bodyPr>
          <a:lstStyle/>
          <a:p>
            <a:r>
              <a:rPr lang="zh-CN" altLang="en-US" dirty="0" smtClean="0"/>
              <a:t>知识更新</a:t>
            </a:r>
            <a:endParaRPr lang="en-US" altLang="zh-CN" dirty="0" smtClean="0"/>
          </a:p>
          <a:p>
            <a:r>
              <a:rPr lang="zh-CN" altLang="en-US" dirty="0" smtClean="0"/>
              <a:t>推理方法改进</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3" name="TextBox 22"/>
          <p:cNvSpPr txBox="1"/>
          <p:nvPr/>
        </p:nvSpPr>
        <p:spPr>
          <a:xfrm>
            <a:off x="5362248" y="5228788"/>
            <a:ext cx="1439158" cy="369332"/>
          </a:xfrm>
          <a:prstGeom prst="rect">
            <a:avLst/>
          </a:prstGeom>
          <a:noFill/>
        </p:spPr>
        <p:txBody>
          <a:bodyPr wrap="square" rtlCol="0">
            <a:spAutoFit/>
          </a:bodyPr>
          <a:lstStyle/>
          <a:p>
            <a:r>
              <a:rPr lang="zh-CN" altLang="en-US" dirty="0" smtClean="0"/>
              <a:t>系统更新</a:t>
            </a:r>
            <a:endParaRPr lang="zh-CN" altLang="en-US" dirty="0"/>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900378"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7111088"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5186028" y="4971905"/>
            <a:ext cx="1575712" cy="1697455"/>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979712" y="1912371"/>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60895"/>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339753" y="2140088"/>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19200" y="3816042"/>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，占头痛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75735" y="5516817"/>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417646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系统推理部分构建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nvGrpSpPr>
          <p:cNvPr id="5" name="组合 27"/>
          <p:cNvGrpSpPr>
            <a:grpSpLocks/>
          </p:cNvGrpSpPr>
          <p:nvPr/>
        </p:nvGrpSpPr>
        <p:grpSpPr bwMode="auto">
          <a:xfrm>
            <a:off x="921248" y="2438160"/>
            <a:ext cx="2063750" cy="156686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01" y="2608412"/>
            <a:ext cx="2200275"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27187" y="4094363"/>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932459" y="4094363"/>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9210" y="288732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1531" y="2946079"/>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8526" y="2978574"/>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369210" y="4080926"/>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984998" y="335650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848592" y="326484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TextBox 16"/>
          <p:cNvSpPr txBox="1"/>
          <p:nvPr/>
        </p:nvSpPr>
        <p:spPr>
          <a:xfrm>
            <a:off x="991637" y="4746826"/>
            <a:ext cx="5952448" cy="369332"/>
          </a:xfrm>
          <a:prstGeom prst="rect">
            <a:avLst/>
          </a:prstGeom>
          <a:noFill/>
        </p:spPr>
        <p:txBody>
          <a:bodyPr wrap="square" rtlCol="0">
            <a:spAutoFit/>
          </a:bodyPr>
          <a:lstStyle/>
          <a:p>
            <a:r>
              <a:rPr lang="zh-CN" altLang="en-US" dirty="0" smtClean="0"/>
              <a:t>根据数据需求，实现基于</a:t>
            </a:r>
            <a:r>
              <a:rPr lang="en-US" altLang="zh-CN" dirty="0" err="1" smtClean="0"/>
              <a:t>webservice</a:t>
            </a:r>
            <a:r>
              <a:rPr lang="zh-CN" altLang="en-US" dirty="0" smtClean="0"/>
              <a:t>的推理引擎接口</a:t>
            </a:r>
            <a:endParaRPr lang="zh-CN" altLang="en-US" dirty="0"/>
          </a:p>
        </p:txBody>
      </p:sp>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35621"/>
            <a:ext cx="281865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900090" y="2120148"/>
            <a:ext cx="3024336" cy="646331"/>
          </a:xfrm>
          <a:prstGeom prst="rect">
            <a:avLst/>
          </a:prstGeom>
          <a:noFill/>
        </p:spPr>
        <p:txBody>
          <a:bodyPr wrap="square" rtlCol="0">
            <a:spAutoFit/>
          </a:bodyPr>
          <a:lstStyle/>
          <a:p>
            <a:r>
              <a:rPr lang="zh-CN" altLang="en-US" dirty="0" smtClean="0"/>
              <a:t>技术平台：</a:t>
            </a:r>
            <a:endParaRPr lang="en-US" altLang="zh-CN" dirty="0" smtClean="0"/>
          </a:p>
          <a:p>
            <a:endParaRPr lang="zh-CN" altLang="en-US"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224038" y="1266154"/>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913" y="4304920"/>
            <a:ext cx="2084931" cy="151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6188" y="4036842"/>
            <a:ext cx="1808940" cy="150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355" y="4130101"/>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920" y="4211113"/>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4008" y="4304920"/>
            <a:ext cx="1809337" cy="140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1332" y="4107771"/>
            <a:ext cx="2096801" cy="149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6832" y="2198305"/>
            <a:ext cx="217472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95936" y="2222666"/>
            <a:ext cx="215846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1344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04750" y="3832631"/>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035906"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175128" y="464662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709650" y="6050247"/>
            <a:ext cx="3797946" cy="369332"/>
          </a:xfrm>
          <a:prstGeom prst="rect">
            <a:avLst/>
          </a:prstGeom>
          <a:noFill/>
        </p:spPr>
        <p:txBody>
          <a:bodyPr wrap="square" rtlCol="0">
            <a:spAutoFit/>
          </a:bodyPr>
          <a:lstStyle/>
          <a:p>
            <a:r>
              <a:rPr lang="zh-CN" altLang="en-US" dirty="0" smtClean="0"/>
              <a:t>原发性头痛诊断流程</a:t>
            </a:r>
            <a:endParaRPr lang="zh-CN" altLang="en-US" dirty="0"/>
          </a:p>
        </p:txBody>
      </p:sp>
      <p:sp>
        <p:nvSpPr>
          <p:cNvPr id="4" name="TextBox 3"/>
          <p:cNvSpPr txBox="1"/>
          <p:nvPr/>
        </p:nvSpPr>
        <p:spPr>
          <a:xfrm>
            <a:off x="6704195" y="2604330"/>
            <a:ext cx="2142655" cy="369332"/>
          </a:xfrm>
          <a:prstGeom prst="rect">
            <a:avLst/>
          </a:prstGeom>
          <a:noFill/>
        </p:spPr>
        <p:txBody>
          <a:bodyPr wrap="square" rtlCol="0">
            <a:spAutoFit/>
          </a:bodyPr>
          <a:lstStyle/>
          <a:p>
            <a:r>
              <a:rPr lang="zh-CN" altLang="en-US" dirty="0" smtClean="0"/>
              <a:t>继发性头痛筛查</a:t>
            </a:r>
            <a:endParaRPr lang="zh-CN" altLang="en-US"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423347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89131" y="1196752"/>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社区医疗</a:t>
            </a:r>
            <a:endParaRPr lang="zh-CN" altLang="en-US" sz="2800" b="1" dirty="0">
              <a:ln w="1905"/>
              <a:solidFill>
                <a:srgbClr val="0070C0"/>
              </a:solidFill>
              <a:effectLst>
                <a:innerShdw blurRad="69850" dist="43180" dir="5400000">
                  <a:srgbClr val="000000">
                    <a:alpha val="65000"/>
                  </a:srgbClr>
                </a:innerShdw>
              </a:effectLst>
            </a:endParaRPr>
          </a:p>
        </p:txBody>
      </p:sp>
      <p:sp>
        <p:nvSpPr>
          <p:cNvPr id="4" name="TextBox 3"/>
          <p:cNvSpPr txBox="1"/>
          <p:nvPr/>
        </p:nvSpPr>
        <p:spPr>
          <a:xfrm>
            <a:off x="6281567" y="3794472"/>
            <a:ext cx="2273889" cy="923330"/>
          </a:xfrm>
          <a:prstGeom prst="rect">
            <a:avLst/>
          </a:prstGeom>
          <a:noFill/>
        </p:spPr>
        <p:txBody>
          <a:bodyPr wrap="square" rtlCol="0">
            <a:spAutoFit/>
          </a:bodyPr>
          <a:lstStyle/>
          <a:p>
            <a:r>
              <a:rPr lang="zh-CN" altLang="en-US" dirty="0" smtClean="0"/>
              <a:t>重点人群： 妇女儿童、老年人、残疾人和脆弱人群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en-US" altLang="zh-CN" dirty="0" smtClean="0"/>
              <a:t>----</a:t>
            </a:r>
            <a:r>
              <a:rPr lang="zh-CN" altLang="en-US" dirty="0" smtClean="0"/>
              <a:t>多发、常见疾病的诊疗服务</a:t>
            </a:r>
            <a:endParaRPr lang="zh-CN" altLang="en-US" dirty="0"/>
          </a:p>
        </p:txBody>
      </p:sp>
      <p:sp>
        <p:nvSpPr>
          <p:cNvPr id="6" name="TextBox 5"/>
          <p:cNvSpPr txBox="1"/>
          <p:nvPr/>
        </p:nvSpPr>
        <p:spPr>
          <a:xfrm>
            <a:off x="671741" y="6070179"/>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02" y="4919480"/>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2116701" y="3057204"/>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148810" y="3026426"/>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7" y="2417300"/>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114051"/>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11" name="图示 10"/>
          <p:cNvGraphicFramePr/>
          <p:nvPr>
            <p:extLst>
              <p:ext uri="{D42A27DB-BD31-4B8C-83A1-F6EECF244321}">
                <p14:modId xmlns:p14="http://schemas.microsoft.com/office/powerpoint/2010/main" val="3952007565"/>
              </p:ext>
            </p:extLst>
          </p:nvPr>
        </p:nvGraphicFramePr>
        <p:xfrm>
          <a:off x="457200" y="2219866"/>
          <a:ext cx="4968552" cy="3496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79728" y="3493946"/>
            <a:ext cx="1440160" cy="1200329"/>
          </a:xfrm>
          <a:prstGeom prst="rect">
            <a:avLst/>
          </a:prstGeom>
          <a:noFill/>
        </p:spPr>
        <p:txBody>
          <a:bodyPr wrap="square" rtlCol="0">
            <a:spAutoFit/>
          </a:bodyPr>
          <a:lstStyle/>
          <a:p>
            <a:r>
              <a:rPr lang="zh-CN" altLang="en-US" b="1" dirty="0" smtClean="0"/>
              <a:t>知识库更新</a:t>
            </a:r>
            <a:endParaRPr lang="en-US" altLang="zh-CN" b="1" dirty="0" smtClean="0"/>
          </a:p>
          <a:p>
            <a:r>
              <a:rPr lang="zh-CN" altLang="en-US" dirty="0" smtClean="0"/>
              <a:t>增加病种的诊断知识</a:t>
            </a:r>
            <a:endParaRPr lang="en-US" altLang="zh-CN" dirty="0" smtClean="0"/>
          </a:p>
          <a:p>
            <a:endParaRPr lang="zh-CN" altLang="en-US" dirty="0"/>
          </a:p>
        </p:txBody>
      </p:sp>
      <p:sp>
        <p:nvSpPr>
          <p:cNvPr id="8" name="TextBox 7"/>
          <p:cNvSpPr txBox="1"/>
          <p:nvPr/>
        </p:nvSpPr>
        <p:spPr>
          <a:xfrm>
            <a:off x="2123728" y="3506523"/>
            <a:ext cx="1584176" cy="923330"/>
          </a:xfrm>
          <a:prstGeom prst="rect">
            <a:avLst/>
          </a:prstGeom>
          <a:noFill/>
        </p:spPr>
        <p:txBody>
          <a:bodyPr wrap="square" rtlCol="0">
            <a:spAutoFit/>
          </a:bodyPr>
          <a:lstStyle/>
          <a:p>
            <a:r>
              <a:rPr lang="zh-CN" altLang="en-US" b="1" dirty="0" smtClean="0"/>
              <a:t>数据录入展示</a:t>
            </a:r>
            <a:endParaRPr lang="en-US" altLang="zh-CN" b="1" dirty="0" smtClean="0"/>
          </a:p>
          <a:p>
            <a:r>
              <a:rPr lang="zh-CN" altLang="en-US" dirty="0" smtClean="0"/>
              <a:t>更新界面组件的模板文件</a:t>
            </a:r>
            <a:endParaRPr lang="zh-CN" altLang="en-US" dirty="0"/>
          </a:p>
        </p:txBody>
      </p:sp>
      <p:sp>
        <p:nvSpPr>
          <p:cNvPr id="12" name="TextBox 11"/>
          <p:cNvSpPr txBox="1"/>
          <p:nvPr/>
        </p:nvSpPr>
        <p:spPr>
          <a:xfrm>
            <a:off x="4067944" y="3480029"/>
            <a:ext cx="1114792" cy="923330"/>
          </a:xfrm>
          <a:prstGeom prst="rect">
            <a:avLst/>
          </a:prstGeom>
          <a:noFill/>
        </p:spPr>
        <p:txBody>
          <a:bodyPr wrap="square" rtlCol="0">
            <a:spAutoFit/>
          </a:bodyPr>
          <a:lstStyle/>
          <a:p>
            <a:r>
              <a:rPr lang="zh-CN" altLang="en-US" b="1" dirty="0" smtClean="0"/>
              <a:t>系统后台</a:t>
            </a:r>
            <a:r>
              <a:rPr lang="zh-CN" altLang="en-US" dirty="0" smtClean="0"/>
              <a:t>数据转换模块实现</a:t>
            </a:r>
            <a:endParaRPr lang="zh-CN" altLang="en-US" dirty="0"/>
          </a:p>
        </p:txBody>
      </p:sp>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0284" y="3067376"/>
            <a:ext cx="1808940" cy="150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5451" y="3160635"/>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06016" y="3241647"/>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52119" y="3266800"/>
            <a:ext cx="1809337" cy="140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55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1653826347"/>
              </p:ext>
            </p:extLst>
          </p:nvPr>
        </p:nvGraphicFramePr>
        <p:xfrm>
          <a:off x="457200" y="2060848"/>
          <a:ext cx="3408870" cy="3614908"/>
        </p:xfrm>
        <a:graphic>
          <a:graphicData uri="http://schemas.openxmlformats.org/drawingml/2006/table">
            <a:tbl>
              <a:tblPr firstRow="1" bandRow="1">
                <a:tableStyleId>{5C22544A-7EE6-4342-B048-85BDC9FD1C3A}</a:tableStyleId>
              </a:tblPr>
              <a:tblGrid>
                <a:gridCol w="2716442"/>
                <a:gridCol w="692428"/>
              </a:tblGrid>
              <a:tr h="191833">
                <a:tc>
                  <a:txBody>
                    <a:bodyPr/>
                    <a:lstStyle/>
                    <a:p>
                      <a:pPr algn="ctr" hangingPunct="0">
                        <a:spcAft>
                          <a:spcPts val="0"/>
                        </a:spcAft>
                      </a:pPr>
                      <a:r>
                        <a:rPr lang="en-GB" sz="1400" b="1" kern="100" dirty="0">
                          <a:solidFill>
                            <a:schemeClr val="tx1"/>
                          </a:solidFill>
                          <a:latin typeface="Times New Roman"/>
                          <a:ea typeface="宋体"/>
                          <a:cs typeface="Times New Roman"/>
                        </a:rPr>
                        <a:t>Headache types</a:t>
                      </a:r>
                      <a:endParaRPr lang="zh-CN" sz="1400" b="1" kern="100" dirty="0">
                        <a:solidFill>
                          <a:schemeClr val="tx1"/>
                        </a:solidFill>
                        <a:latin typeface="Times New Roman"/>
                        <a:ea typeface="宋体"/>
                        <a:cs typeface="Times New Roman"/>
                      </a:endParaRPr>
                    </a:p>
                  </a:txBody>
                  <a:tcPr marL="68580" marR="68580" marT="0" marB="0"/>
                </a:tc>
                <a:tc>
                  <a:txBody>
                    <a:bodyPr/>
                    <a:lstStyle/>
                    <a:p>
                      <a:pPr algn="ctr" hangingPunct="0">
                        <a:spcAft>
                          <a:spcPts val="0"/>
                        </a:spcAft>
                      </a:pPr>
                      <a:r>
                        <a:rPr lang="en-GB" sz="1400" b="1" kern="100" dirty="0">
                          <a:solidFill>
                            <a:schemeClr val="tx1"/>
                          </a:solidFill>
                          <a:latin typeface="Times New Roman"/>
                          <a:ea typeface="宋体"/>
                          <a:cs typeface="Times New Roman"/>
                        </a:rPr>
                        <a:t>Result</a:t>
                      </a:r>
                      <a:endParaRPr lang="zh-CN" sz="1400" b="1" kern="100" dirty="0">
                        <a:solidFill>
                          <a:schemeClr val="tx1"/>
                        </a:solidFill>
                        <a:latin typeface="Times New Roman"/>
                        <a:ea typeface="宋体"/>
                        <a:cs typeface="Times New Roman"/>
                      </a:endParaRPr>
                    </a:p>
                  </a:txBody>
                  <a:tcPr marL="68580" marR="68580" marT="0" marB="0"/>
                </a:tc>
              </a:tr>
              <a:tr h="191833">
                <a:tc>
                  <a:txBody>
                    <a:bodyPr/>
                    <a:lstStyle/>
                    <a:p>
                      <a:pPr hangingPunct="0">
                        <a:spcBef>
                          <a:spcPts val="300"/>
                        </a:spcBef>
                        <a:spcAft>
                          <a:spcPts val="300"/>
                        </a:spcAft>
                      </a:pPr>
                      <a:r>
                        <a:rPr lang="en-US" sz="1000" b="1" kern="100" dirty="0">
                          <a:latin typeface="Times New Roman"/>
                          <a:ea typeface="宋体"/>
                          <a:cs typeface="Times New Roman"/>
                        </a:rPr>
                        <a:t>Migraine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144/153</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Migraine without aura (MO)</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105/111</a:t>
                      </a:r>
                      <a:endParaRPr lang="zh-CN" sz="1000" b="1" kern="100" dirty="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Migraine with aura (MA)</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10/10</a:t>
                      </a:r>
                      <a:endParaRPr lang="zh-CN" sz="1000" b="1" kern="100">
                        <a:latin typeface="Times New Roman"/>
                        <a:ea typeface="宋体"/>
                        <a:cs typeface="Times New Roman"/>
                      </a:endParaRPr>
                    </a:p>
                  </a:txBody>
                  <a:tcPr marL="68580" marR="68580" marT="0" marB="0"/>
                </a:tc>
              </a:tr>
              <a:tr h="219253">
                <a:tc>
                  <a:txBody>
                    <a:bodyPr/>
                    <a:lstStyle/>
                    <a:p>
                      <a:pPr indent="190500" hangingPunct="0">
                        <a:spcBef>
                          <a:spcPts val="300"/>
                        </a:spcBef>
                        <a:spcAft>
                          <a:spcPts val="300"/>
                        </a:spcAft>
                      </a:pPr>
                      <a:r>
                        <a:rPr lang="en-US" sz="1000" b="1" kern="100" dirty="0">
                          <a:latin typeface="Times New Roman"/>
                          <a:ea typeface="宋体"/>
                          <a:cs typeface="Times New Roman"/>
                        </a:rPr>
                        <a:t>Chronic migraine (CM)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11/12</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Probable migraine (PM)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18/20</a:t>
                      </a:r>
                      <a:endParaRPr lang="zh-CN" sz="1000" b="1" kern="100">
                        <a:latin typeface="Times New Roman"/>
                        <a:ea typeface="宋体"/>
                        <a:cs typeface="Times New Roman"/>
                      </a:endParaRPr>
                    </a:p>
                  </a:txBody>
                  <a:tcPr marL="68580" marR="68580" marT="0" marB="0"/>
                </a:tc>
              </a:tr>
              <a:tr h="191833">
                <a:tc>
                  <a:txBody>
                    <a:bodyPr/>
                    <a:lstStyle/>
                    <a:p>
                      <a:pPr hangingPunct="0">
                        <a:spcBef>
                          <a:spcPts val="300"/>
                        </a:spcBef>
                        <a:spcAft>
                          <a:spcPts val="300"/>
                        </a:spcAft>
                      </a:pPr>
                      <a:r>
                        <a:rPr lang="en-US" sz="1000" b="1" kern="100" dirty="0">
                          <a:latin typeface="Times New Roman"/>
                          <a:ea typeface="宋体"/>
                          <a:cs typeface="Times New Roman"/>
                        </a:rPr>
                        <a:t>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89/100</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Infrequent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6/8</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53/59</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Chronic tension-type headache (CTTH)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24/27</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Probable tension-type headache (PTTH)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6/6</a:t>
                      </a:r>
                      <a:endParaRPr lang="zh-CN" sz="1000" b="1" kern="100">
                        <a:latin typeface="Times New Roman"/>
                        <a:ea typeface="宋体"/>
                        <a:cs typeface="Times New Roman"/>
                      </a:endParaRPr>
                    </a:p>
                  </a:txBody>
                  <a:tcPr marL="68580" marR="68580" marT="0" marB="0"/>
                </a:tc>
              </a:tr>
              <a:tr h="240985">
                <a:tc>
                  <a:txBody>
                    <a:bodyPr/>
                    <a:lstStyle/>
                    <a:p>
                      <a:pPr hangingPunct="0">
                        <a:spcBef>
                          <a:spcPts val="300"/>
                        </a:spcBef>
                        <a:spcAft>
                          <a:spcPts val="300"/>
                        </a:spcAft>
                      </a:pPr>
                      <a:r>
                        <a:rPr lang="en-US" sz="1000" b="1" kern="100" dirty="0">
                          <a:latin typeface="Times New Roman"/>
                          <a:ea typeface="宋体"/>
                          <a:cs typeface="Times New Roman"/>
                        </a:rPr>
                        <a:t>Cluster headache and other trigeminal autonomic </a:t>
                      </a:r>
                      <a:r>
                        <a:rPr lang="en-US" sz="1000" b="1" kern="100" dirty="0" err="1">
                          <a:latin typeface="Times New Roman"/>
                          <a:ea typeface="宋体"/>
                          <a:cs typeface="Times New Roman"/>
                        </a:rPr>
                        <a:t>Cephalalgias</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10/11</a:t>
                      </a:r>
                      <a:endParaRPr lang="zh-CN" sz="1000" b="1" kern="100" dirty="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Cluster headache (CH)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8/9</a:t>
                      </a:r>
                      <a:endParaRPr lang="zh-CN" sz="1000" b="1" kern="100" dirty="0">
                        <a:latin typeface="Times New Roman"/>
                        <a:ea typeface="宋体"/>
                        <a:cs typeface="Times New Roman"/>
                      </a:endParaRPr>
                    </a:p>
                  </a:txBody>
                  <a:tcPr marL="68580" marR="68580" marT="0" marB="0"/>
                </a:tc>
              </a:tr>
              <a:tr h="191833">
                <a:tc>
                  <a:txBody>
                    <a:bodyPr/>
                    <a:lstStyle/>
                    <a:p>
                      <a:pPr marL="0" indent="190500" algn="l" defTabSz="914400" rtl="0" eaLnBrk="1" latinLnBrk="0" hangingPunct="0">
                        <a:spcBef>
                          <a:spcPts val="300"/>
                        </a:spcBef>
                        <a:spcAft>
                          <a:spcPts val="300"/>
                        </a:spcAft>
                      </a:pPr>
                      <a:r>
                        <a:rPr lang="en-US" sz="1000" b="1" kern="100" dirty="0">
                          <a:solidFill>
                            <a:schemeClr val="dk1"/>
                          </a:solidFill>
                          <a:latin typeface="Times New Roman"/>
                          <a:ea typeface="宋体"/>
                          <a:cs typeface="Times New Roman"/>
                        </a:rPr>
                        <a:t>SUNCT</a:t>
                      </a:r>
                      <a:endParaRPr lang="zh-CN" sz="1000" b="1" kern="100" dirty="0">
                        <a:solidFill>
                          <a:schemeClr val="dk1"/>
                        </a:solidFill>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2/2</a:t>
                      </a:r>
                      <a:endParaRPr lang="zh-CN" sz="1000" b="1" kern="100">
                        <a:latin typeface="Times New Roman"/>
                        <a:ea typeface="宋体"/>
                        <a:cs typeface="Times New Roman"/>
                      </a:endParaRPr>
                    </a:p>
                  </a:txBody>
                  <a:tcPr marL="68580" marR="68580" marT="0" marB="0"/>
                </a:tc>
              </a:tr>
              <a:tr h="191833">
                <a:tc>
                  <a:txBody>
                    <a:bodyPr/>
                    <a:lstStyle/>
                    <a:p>
                      <a:pPr hangingPunct="0">
                        <a:spcBef>
                          <a:spcPts val="300"/>
                        </a:spcBef>
                        <a:spcAft>
                          <a:spcPts val="300"/>
                        </a:spcAft>
                      </a:pPr>
                      <a:r>
                        <a:rPr lang="en-US" sz="1000" b="1" kern="100">
                          <a:latin typeface="Times New Roman"/>
                          <a:ea typeface="宋体"/>
                          <a:cs typeface="Times New Roman"/>
                        </a:rPr>
                        <a:t>Other primary headache</a:t>
                      </a:r>
                      <a:endParaRPr lang="zh-CN" sz="1000" b="1" kern="10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91833">
                <a:tc>
                  <a:txBody>
                    <a:bodyPr/>
                    <a:lstStyle/>
                    <a:p>
                      <a:pPr indent="190500" hangingPunct="0">
                        <a:spcBef>
                          <a:spcPts val="300"/>
                        </a:spcBef>
                        <a:spcAft>
                          <a:spcPts val="300"/>
                        </a:spcAft>
                      </a:pPr>
                      <a:r>
                        <a:rPr lang="en-US" sz="1000" b="1" kern="100" dirty="0">
                          <a:latin typeface="Times New Roman"/>
                          <a:ea typeface="宋体"/>
                          <a:cs typeface="Times New Roman"/>
                        </a:rPr>
                        <a:t>New daily-persistent headache (NDPH)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91833">
                <a:tc>
                  <a:txBody>
                    <a:bodyPr/>
                    <a:lstStyle/>
                    <a:p>
                      <a:pPr hangingPunct="0">
                        <a:spcBef>
                          <a:spcPts val="300"/>
                        </a:spcBef>
                        <a:spcAft>
                          <a:spcPts val="300"/>
                        </a:spcAft>
                      </a:pPr>
                      <a:r>
                        <a:rPr lang="en-US" sz="1000" b="1" kern="100" dirty="0">
                          <a:latin typeface="Times New Roman"/>
                          <a:ea typeface="宋体"/>
                          <a:cs typeface="Times New Roman"/>
                        </a:rPr>
                        <a:t>Medication overuse headache (MOH)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17/17</a:t>
                      </a:r>
                      <a:endParaRPr lang="zh-CN" sz="1000" b="1" kern="100">
                        <a:latin typeface="Times New Roman"/>
                        <a:ea typeface="宋体"/>
                        <a:cs typeface="Times New Roman"/>
                      </a:endParaRPr>
                    </a:p>
                  </a:txBody>
                  <a:tcPr marL="68580" marR="68580" marT="0" marB="0"/>
                </a:tc>
              </a:tr>
              <a:tr h="191833">
                <a:tc>
                  <a:txBody>
                    <a:bodyPr/>
                    <a:lstStyle/>
                    <a:p>
                      <a:pPr hangingPunct="0">
                        <a:spcBef>
                          <a:spcPts val="300"/>
                        </a:spcBef>
                        <a:spcAft>
                          <a:spcPts val="300"/>
                        </a:spcAft>
                      </a:pPr>
                      <a:r>
                        <a:rPr lang="en-US" sz="1000" b="1" kern="100" dirty="0">
                          <a:latin typeface="Times New Roman"/>
                          <a:ea typeface="宋体"/>
                          <a:cs typeface="Times New Roman"/>
                        </a:rPr>
                        <a:t>Total</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261/282</a:t>
                      </a:r>
                      <a:endParaRPr lang="zh-CN" sz="1000" b="1" kern="100" dirty="0">
                        <a:latin typeface="Times New Roman"/>
                        <a:ea typeface="宋体"/>
                        <a:cs typeface="Times New Roman"/>
                      </a:endParaRPr>
                    </a:p>
                  </a:txBody>
                  <a:tcPr marL="68580" marR="68580" marT="0" marB="0"/>
                </a:tc>
              </a:tr>
            </a:tbl>
          </a:graphicData>
        </a:graphic>
      </p:graphicFrame>
      <p:sp>
        <p:nvSpPr>
          <p:cNvPr id="6" name="矩形 5"/>
          <p:cNvSpPr/>
          <p:nvPr/>
        </p:nvSpPr>
        <p:spPr>
          <a:xfrm>
            <a:off x="4860032" y="2142250"/>
            <a:ext cx="3286148" cy="2585323"/>
          </a:xfrm>
          <a:prstGeom prst="rect">
            <a:avLst/>
          </a:prstGeom>
        </p:spPr>
        <p:txBody>
          <a:bodyPr wrap="square">
            <a:spAutoFit/>
          </a:bodyPr>
          <a:lstStyle/>
          <a:p>
            <a:pPr marL="285750" indent="-285750">
              <a:buFont typeface="Wingdings" pitchFamily="2" charset="2"/>
              <a:buChar char="l"/>
              <a:defRPr/>
            </a:pPr>
            <a:r>
              <a:rPr lang="en-US" altLang="zh-CN" dirty="0">
                <a:latin typeface="Arial" pitchFamily="34" charset="0"/>
                <a:ea typeface="宋体" pitchFamily="2" charset="-122"/>
              </a:rPr>
              <a:t>  12 kinds of headache can be     diagnosed , accounting for more than 95% of </a:t>
            </a:r>
            <a:r>
              <a:rPr lang="en-US" altLang="zh-CN" dirty="0" smtClean="0">
                <a:latin typeface="Arial" pitchFamily="34" charset="0"/>
                <a:ea typeface="宋体" pitchFamily="2" charset="-122"/>
              </a:rPr>
              <a:t>common types </a:t>
            </a:r>
            <a:r>
              <a:rPr lang="en-US" altLang="zh-CN" dirty="0">
                <a:latin typeface="Arial" pitchFamily="34" charset="0"/>
                <a:ea typeface="宋体" pitchFamily="2" charset="-122"/>
              </a:rPr>
              <a:t>of </a:t>
            </a:r>
            <a:r>
              <a:rPr lang="en-US" altLang="zh-CN" dirty="0" smtClean="0">
                <a:latin typeface="Arial" pitchFamily="34" charset="0"/>
                <a:ea typeface="宋体" pitchFamily="2" charset="-122"/>
              </a:rPr>
              <a:t>headache</a:t>
            </a:r>
          </a:p>
          <a:p>
            <a:pPr marL="285750" indent="-285750">
              <a:defRPr/>
            </a:pP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The diagnostic accuracy for all headache diagnoses was 261/282 (92.6%)</a:t>
            </a:r>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66226" y="1340768"/>
            <a:ext cx="230557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已经成为继心血管疾病、肿瘤和脑卒中之后的第四位杀手，给社会和家庭带来沉重的负担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t>1</a:t>
            </a:r>
            <a:r>
              <a:rPr lang="zh-CN" altLang="en-US" dirty="0"/>
              <a:t>％，而</a:t>
            </a:r>
            <a:r>
              <a:rPr lang="en-US" altLang="zh-CN" dirty="0"/>
              <a:t>85</a:t>
            </a:r>
            <a:r>
              <a:rPr lang="zh-CN" altLang="en-US" dirty="0"/>
              <a:t>岁人群的患病率为</a:t>
            </a:r>
            <a:r>
              <a:rPr lang="en-US" altLang="zh-CN" dirty="0"/>
              <a:t>30</a:t>
            </a:r>
            <a:r>
              <a:rPr lang="zh-CN" altLang="en-US" dirty="0"/>
              <a:t>％</a:t>
            </a:r>
            <a:endParaRPr lang="zh-CN" altLang="en-US" dirty="0"/>
          </a:p>
        </p:txBody>
      </p:sp>
      <p:sp>
        <p:nvSpPr>
          <p:cNvPr id="9" name="TextBox 8"/>
          <p:cNvSpPr txBox="1"/>
          <p:nvPr/>
        </p:nvSpPr>
        <p:spPr>
          <a:xfrm>
            <a:off x="1835696" y="5660496"/>
            <a:ext cx="4753187" cy="369332"/>
          </a:xfrm>
          <a:prstGeom prst="rect">
            <a:avLst/>
          </a:prstGeom>
          <a:noFill/>
        </p:spPr>
        <p:txBody>
          <a:bodyPr wrap="square" rtlCol="0">
            <a:spAutoFit/>
          </a:bodyPr>
          <a:lstStyle/>
          <a:p>
            <a:r>
              <a:rPr lang="zh-CN" altLang="en-US" dirty="0" smtClean="0"/>
              <a:t>诊断决策支持系统的目标疾病：老年痴呆症</a:t>
            </a:r>
            <a:endParaRPr lang="zh-CN" altLang="en-US" dirty="0"/>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179512" y="1340768"/>
            <a:ext cx="324036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a:t>
            </a: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推理构建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a:picLocks noChangeAspect="1" noChangeArrowheads="1"/>
          </p:cNvPicPr>
          <p:nvPr/>
        </p:nvPicPr>
        <p:blipFill>
          <a:blip r:embed="rId2" cstate="print"/>
          <a:srcRect/>
          <a:stretch>
            <a:fillRect/>
          </a:stretch>
        </p:blipFill>
        <p:spPr bwMode="auto">
          <a:xfrm>
            <a:off x="2884700" y="2441010"/>
            <a:ext cx="1095358" cy="928694"/>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1598816" y="2583886"/>
            <a:ext cx="979662" cy="1000132"/>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2241758" y="2155258"/>
            <a:ext cx="971928" cy="1285884"/>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3313328" y="3369704"/>
            <a:ext cx="428628"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2313196" y="3369704"/>
            <a:ext cx="760144" cy="369332"/>
          </a:xfrm>
          <a:prstGeom prst="rect">
            <a:avLst/>
          </a:prstGeom>
        </p:spPr>
        <p:txBody>
          <a:bodyPr wrap="none">
            <a:spAutoFit/>
          </a:bodyPr>
          <a:lstStyle/>
          <a:p>
            <a:r>
              <a:rPr lang="en-US" altLang="zh-CN" dirty="0" err="1" smtClean="0"/>
              <a:t>MoCA</a:t>
            </a:r>
            <a:endParaRPr lang="zh-CN" altLang="en-US" dirty="0"/>
          </a:p>
        </p:txBody>
      </p:sp>
      <p:sp>
        <p:nvSpPr>
          <p:cNvPr id="10" name="TextBox 9"/>
          <p:cNvSpPr txBox="1"/>
          <p:nvPr/>
        </p:nvSpPr>
        <p:spPr>
          <a:xfrm>
            <a:off x="3313328" y="2941076"/>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1227524" y="2989163"/>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5026278" y="2553751"/>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669352" y="2675339"/>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030241" y="4305156"/>
            <a:ext cx="2693887" cy="1788140"/>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3727905" y="6093296"/>
            <a:ext cx="1940829"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281898" y="2609975"/>
            <a:ext cx="300649" cy="2803960"/>
          </a:xfrm>
          <a:prstGeom prst="rightBrac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3980058" y="4019404"/>
            <a:ext cx="857256" cy="28575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6790" y="4496587"/>
            <a:ext cx="2335624" cy="14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1560" y="1334648"/>
            <a:ext cx="3168352"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系统开发工作</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1043608" y="2348880"/>
            <a:ext cx="1728192"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系统功能实现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204864"/>
            <a:ext cx="1774087" cy="144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2204865"/>
            <a:ext cx="1908418" cy="14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4" name="表格 3"/>
          <p:cNvGraphicFramePr>
            <a:graphicFrameLocks noGrp="1"/>
          </p:cNvGraphicFramePr>
          <p:nvPr>
            <p:extLst>
              <p:ext uri="{D42A27DB-BD31-4B8C-83A1-F6EECF244321}">
                <p14:modId xmlns:p14="http://schemas.microsoft.com/office/powerpoint/2010/main" val="2641363078"/>
              </p:ext>
            </p:extLst>
          </p:nvPr>
        </p:nvGraphicFramePr>
        <p:xfrm>
          <a:off x="3131840" y="2060848"/>
          <a:ext cx="5289550" cy="2013664"/>
        </p:xfrm>
        <a:graphic>
          <a:graphicData uri="http://schemas.openxmlformats.org/drawingml/2006/table">
            <a:tbl>
              <a:tblPr firstRow="1" firstCol="1" bandRow="1"/>
              <a:tblGrid>
                <a:gridCol w="5289550"/>
              </a:tblGrid>
              <a:tr h="1410414">
                <a:tc>
                  <a:txBody>
                    <a:bodyPr/>
                    <a:lstStyle/>
                    <a:p>
                      <a:pPr algn="ctr">
                        <a:spcBef>
                          <a:spcPts val="600"/>
                        </a:spcBef>
                        <a:spcAft>
                          <a:spcPts val="600"/>
                        </a:spcAft>
                      </a:pPr>
                      <a:r>
                        <a:rPr lang="en-US" sz="1050" kern="0" dirty="0">
                          <a:effectLst/>
                          <a:latin typeface="Arial"/>
                          <a:ea typeface="宋体"/>
                          <a:cs typeface="Times New Roman"/>
                        </a:rPr>
                        <a:t>81.38</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010">
                <a:tc>
                  <a:txBody>
                    <a:bodyPr/>
                    <a:lstStyle/>
                    <a:p>
                      <a:pPr algn="ctr">
                        <a:spcBef>
                          <a:spcPts val="600"/>
                        </a:spcBef>
                        <a:spcAft>
                          <a:spcPts val="600"/>
                        </a:spcAft>
                      </a:pPr>
                      <a:r>
                        <a:rPr lang="en-US" sz="1050" kern="0">
                          <a:effectLst/>
                          <a:latin typeface="Arial"/>
                          <a:ea typeface="宋体"/>
                          <a:cs typeface="Times New Roman"/>
                        </a:rPr>
                        <a:t>81.40</a:t>
                      </a:r>
                      <a:endParaRPr lang="zh-CN" sz="1050" kern="10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algn="ctr">
                        <a:spcBef>
                          <a:spcPts val="600"/>
                        </a:spcBef>
                        <a:spcAft>
                          <a:spcPts val="600"/>
                        </a:spcAft>
                      </a:pPr>
                      <a:r>
                        <a:rPr lang="en-US" sz="1050" kern="0" dirty="0">
                          <a:effectLst/>
                          <a:latin typeface="Arial"/>
                          <a:ea typeface="宋体"/>
                          <a:cs typeface="Times New Roman"/>
                        </a:rPr>
                        <a:t>91.40</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1115616" y="2348880"/>
            <a:ext cx="1941812" cy="923330"/>
          </a:xfrm>
          <a:prstGeom prst="rect">
            <a:avLst/>
          </a:prstGeom>
          <a:noFill/>
        </p:spPr>
        <p:txBody>
          <a:bodyPr wrap="square" rtlCol="0">
            <a:spAutoFit/>
          </a:bodyPr>
          <a:lstStyle/>
          <a:p>
            <a:r>
              <a:rPr lang="zh-CN" altLang="en-US" dirty="0" smtClean="0"/>
              <a:t>准确性   </a:t>
            </a:r>
            <a:endParaRPr lang="en-US" altLang="zh-CN" dirty="0"/>
          </a:p>
          <a:p>
            <a:r>
              <a:rPr lang="en-US" altLang="zh-CN" dirty="0" smtClean="0"/>
              <a:t>Sensitive</a:t>
            </a:r>
          </a:p>
          <a:p>
            <a:r>
              <a:rPr lang="en-US" altLang="zh-CN" dirty="0"/>
              <a:t>Specificity</a:t>
            </a:r>
            <a:endParaRPr lang="zh-CN" altLang="en-US" dirty="0"/>
          </a:p>
        </p:txBody>
      </p:sp>
    </p:spTree>
    <p:extLst>
      <p:ext uri="{BB962C8B-B14F-4D97-AF65-F5344CB8AC3E}">
        <p14:creationId xmlns:p14="http://schemas.microsoft.com/office/powerpoint/2010/main" val="1872922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95984" y="4077072"/>
            <a:ext cx="6612319" cy="1477328"/>
          </a:xfrm>
          <a:prstGeom prst="rect">
            <a:avLst/>
          </a:prstGeom>
          <a:noFill/>
        </p:spPr>
        <p:txBody>
          <a:bodyPr wrap="square" rtlCol="0">
            <a:spAutoFit/>
          </a:bodyPr>
          <a:lstStyle/>
          <a:p>
            <a:r>
              <a:rPr lang="en-US" altLang="zh-CN" dirty="0" smtClean="0"/>
              <a:t>1.OpenEHR </a:t>
            </a:r>
          </a:p>
          <a:p>
            <a:r>
              <a:rPr lang="en-US" altLang="zh-CN" dirty="0" smtClean="0"/>
              <a:t>2.</a:t>
            </a:r>
            <a:r>
              <a:rPr lang="zh-CN" altLang="en-US" dirty="0" smtClean="0"/>
              <a:t>领域专家的知识库上传更新服务</a:t>
            </a:r>
            <a:endParaRPr lang="en-US" altLang="zh-CN" dirty="0" smtClean="0"/>
          </a:p>
          <a:p>
            <a:r>
              <a:rPr lang="en-US" altLang="zh-CN" dirty="0" smtClean="0"/>
              <a:t>3.</a:t>
            </a:r>
            <a:r>
              <a:rPr lang="zh-CN" altLang="en-US" dirty="0"/>
              <a:t>需要随着医疗过程分析研究的开展，可以向分析平台不断添加新</a:t>
            </a:r>
            <a:r>
              <a:rPr lang="zh-CN" altLang="en-US" dirty="0" smtClean="0"/>
              <a:t>的推理算法</a:t>
            </a:r>
            <a:endParaRPr lang="zh-CN" altLang="en-US" dirty="0"/>
          </a:p>
          <a:p>
            <a:endParaRPr lang="zh-CN" altLang="en-US" dirty="0"/>
          </a:p>
        </p:txBody>
      </p:sp>
      <p:sp>
        <p:nvSpPr>
          <p:cNvPr id="3" name="TextBox 2"/>
          <p:cNvSpPr txBox="1"/>
          <p:nvPr/>
        </p:nvSpPr>
        <p:spPr>
          <a:xfrm>
            <a:off x="695985" y="1700808"/>
            <a:ext cx="5976664" cy="923330"/>
          </a:xfrm>
          <a:prstGeom prst="rect">
            <a:avLst/>
          </a:prstGeom>
          <a:noFill/>
        </p:spPr>
        <p:txBody>
          <a:bodyPr wrap="square" rtlCol="0">
            <a:spAutoFit/>
          </a:bodyPr>
          <a:lstStyle/>
          <a:p>
            <a:r>
              <a:rPr lang="en-US" altLang="zh-CN" dirty="0" smtClean="0"/>
              <a:t>1.</a:t>
            </a:r>
            <a:r>
              <a:rPr lang="zh-CN" altLang="en-US" dirty="0" smtClean="0"/>
              <a:t>针对什么问题</a:t>
            </a:r>
            <a:endParaRPr lang="en-US" altLang="zh-CN" dirty="0" smtClean="0"/>
          </a:p>
          <a:p>
            <a:r>
              <a:rPr lang="en-US" altLang="zh-CN" dirty="0" smtClean="0"/>
              <a:t>2.</a:t>
            </a:r>
            <a:r>
              <a:rPr lang="zh-CN" altLang="en-US" dirty="0" smtClean="0"/>
              <a:t>根据设计的系统框架开发头痛社区诊断决策支持系统，通过临床数据进行系统评估</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TextBox 4"/>
          <p:cNvSpPr txBox="1"/>
          <p:nvPr/>
        </p:nvSpPr>
        <p:spPr>
          <a:xfrm>
            <a:off x="457200" y="1173135"/>
            <a:ext cx="3430747"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社区医疗面临的问题</a:t>
            </a:r>
          </a:p>
        </p:txBody>
      </p:sp>
      <p:sp>
        <p:nvSpPr>
          <p:cNvPr id="18" name="TextBox 17"/>
          <p:cNvSpPr txBox="1"/>
          <p:nvPr/>
        </p:nvSpPr>
        <p:spPr>
          <a:xfrm>
            <a:off x="3887947" y="2891360"/>
            <a:ext cx="1121738" cy="523220"/>
          </a:xfrm>
          <a:prstGeom prst="rect">
            <a:avLst/>
          </a:prstGeom>
          <a:noFill/>
        </p:spPr>
        <p:txBody>
          <a:bodyPr wrap="square" rtlCol="0">
            <a:spAutoFit/>
          </a:bodyPr>
          <a:lstStyle/>
          <a:p>
            <a:r>
              <a:rPr lang="zh-CN" altLang="en-US" sz="1400" dirty="0" smtClean="0"/>
              <a:t>社区医疗诊疗水平低</a:t>
            </a:r>
            <a:endParaRPr lang="zh-CN" altLang="en-US" sz="1400" dirty="0"/>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645879" y="2532570"/>
            <a:ext cx="1512168" cy="1235165"/>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a:t>
            </a:r>
            <a:r>
              <a:rPr lang="zh-CN" altLang="en-US" dirty="0"/>
              <a:t>医院医疗负担过重，超负荷运作</a:t>
            </a:r>
            <a:r>
              <a:rPr lang="en-US" altLang="zh-CN" dirty="0"/>
              <a:t>,</a:t>
            </a:r>
            <a:r>
              <a:rPr lang="zh-CN" altLang="en-US" dirty="0"/>
              <a:t>社区医疗资源闲置浪费</a:t>
            </a:r>
            <a:endParaRPr lang="zh-CN" altLang="en-US" dirty="0"/>
          </a:p>
        </p:txBody>
      </p:sp>
      <p:sp>
        <p:nvSpPr>
          <p:cNvPr id="57347" name="TextBox 57346"/>
          <p:cNvSpPr txBox="1"/>
          <p:nvPr/>
        </p:nvSpPr>
        <p:spPr>
          <a:xfrm>
            <a:off x="911349" y="5310898"/>
            <a:ext cx="2602271" cy="923330"/>
          </a:xfrm>
          <a:prstGeom prst="rect">
            <a:avLst/>
          </a:prstGeom>
          <a:noFill/>
        </p:spPr>
        <p:txBody>
          <a:bodyPr wrap="square" rtlCol="0">
            <a:spAutoFit/>
          </a:bodyPr>
          <a:lstStyle/>
          <a:p>
            <a:r>
              <a:rPr lang="zh-CN" altLang="en-US" dirty="0" smtClean="0"/>
              <a:t>社区承担常见疾病的诊疗，中心医院专注</a:t>
            </a:r>
            <a:r>
              <a:rPr lang="zh-CN" altLang="en-US" dirty="0" smtClean="0"/>
              <a:t>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611560" y="1253073"/>
            <a:ext cx="3595856" cy="769441"/>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endParaRPr lang="en-US" altLang="zh-CN" dirty="0" smtClean="0"/>
          </a:p>
          <a:p>
            <a:pPr algn="l"/>
            <a:r>
              <a:rPr lang="en-US" altLang="zh-CN" sz="1600" dirty="0"/>
              <a:t>(</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727305" y="4309726"/>
            <a:ext cx="4680520" cy="1872208"/>
          </a:xfrm>
          <a:prstGeom prst="ellipse">
            <a:avLst/>
          </a:prstGeom>
          <a:noFill/>
          <a:ln w="9525" cap="flat" cmpd="sng" algn="ctr">
            <a:solidFill>
              <a:schemeClr val="bg2">
                <a:lumMod val="20000"/>
                <a:lumOff val="80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4706742"/>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881166" y="4876498"/>
            <a:ext cx="1715170" cy="1169551"/>
          </a:xfrm>
          <a:prstGeom prst="rect">
            <a:avLst/>
          </a:prstGeom>
          <a:noFill/>
        </p:spPr>
        <p:txBody>
          <a:bodyPr wrap="square" rtlCol="0">
            <a:spAutoFit/>
          </a:bodyPr>
          <a:lstStyle/>
          <a:p>
            <a:r>
              <a:rPr lang="zh-CN" altLang="en-US" sz="1400" dirty="0" smtClean="0"/>
              <a:t>大量研究结果表明，临床决策支持系统可以提高</a:t>
            </a:r>
            <a:r>
              <a:rPr lang="zh-CN" altLang="en-US" sz="1400" dirty="0"/>
              <a:t>医疗</a:t>
            </a:r>
            <a:r>
              <a:rPr lang="zh-CN" altLang="en-US" sz="1400" dirty="0" smtClean="0"/>
              <a:t>水平、减少</a:t>
            </a:r>
            <a:r>
              <a:rPr lang="zh-CN" altLang="en-US" sz="1400" dirty="0"/>
              <a:t>医疗差错、降低医疗费用</a:t>
            </a:r>
          </a:p>
        </p:txBody>
      </p:sp>
      <p:graphicFrame>
        <p:nvGraphicFramePr>
          <p:cNvPr id="12" name="对象 11"/>
          <p:cNvGraphicFramePr>
            <a:graphicFrameLocks noChangeAspect="1"/>
          </p:cNvGraphicFramePr>
          <p:nvPr>
            <p:extLst>
              <p:ext uri="{D42A27DB-BD31-4B8C-83A1-F6EECF244321}">
                <p14:modId xmlns:p14="http://schemas.microsoft.com/office/powerpoint/2010/main" val="208337881"/>
              </p:ext>
            </p:extLst>
          </p:nvPr>
        </p:nvGraphicFramePr>
        <p:xfrm>
          <a:off x="5652120" y="1573314"/>
          <a:ext cx="2860104" cy="2116972"/>
        </p:xfrm>
        <a:graphic>
          <a:graphicData uri="http://schemas.openxmlformats.org/presentationml/2006/ole">
            <mc:AlternateContent xmlns:mc="http://schemas.openxmlformats.org/markup-compatibility/2006">
              <mc:Choice xmlns:v="urn:schemas-microsoft-com:vml" Requires="v">
                <p:oleObj spid="_x0000_s3148" name="Visio" r:id="rId5" imgW="4426700" imgH="3282947" progId="Visio.Drawing.11">
                  <p:embed/>
                </p:oleObj>
              </mc:Choice>
              <mc:Fallback>
                <p:oleObj name="Visio" r:id="rId5" imgW="4426700" imgH="3282947" progId="Visio.Drawing.11">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573314"/>
                        <a:ext cx="2860104" cy="2116972"/>
                      </a:xfrm>
                      <a:prstGeom prst="rect">
                        <a:avLst/>
                      </a:prstGeom>
                      <a:noFill/>
                      <a:ln>
                        <a:noFill/>
                      </a:ln>
                    </p:spPr>
                  </p:pic>
                </p:oleObj>
              </mc:Fallback>
            </mc:AlternateContent>
          </a:graphicData>
        </a:graphic>
      </p:graphicFrame>
      <p:sp>
        <p:nvSpPr>
          <p:cNvPr id="14" name="矩形 13"/>
          <p:cNvSpPr/>
          <p:nvPr/>
        </p:nvSpPr>
        <p:spPr>
          <a:xfrm>
            <a:off x="727305" y="2204864"/>
            <a:ext cx="4761816" cy="923330"/>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671038" y="5121870"/>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16" name="矩形 15"/>
          <p:cNvSpPr/>
          <p:nvPr/>
        </p:nvSpPr>
        <p:spPr>
          <a:xfrm>
            <a:off x="727437" y="3076823"/>
            <a:ext cx="5045341" cy="1200329"/>
          </a:xfrm>
          <a:prstGeom prst="rect">
            <a:avLst/>
          </a:prstGeom>
        </p:spPr>
        <p:txBody>
          <a:bodyPr wrap="square">
            <a:spAutoFit/>
          </a:bodyPr>
          <a:lstStyle/>
          <a:p>
            <a:r>
              <a:rPr lang="en-US" altLang="zh-CN" dirty="0" smtClean="0"/>
              <a:t>1.</a:t>
            </a:r>
            <a:r>
              <a:rPr lang="zh-CN" altLang="en-US" dirty="0" smtClean="0"/>
              <a:t>帮助</a:t>
            </a:r>
            <a:r>
              <a:rPr lang="zh-CN" altLang="en-US" dirty="0"/>
              <a:t>医生解决复杂的医学问题，作为医生诊断、治疗</a:t>
            </a:r>
            <a:r>
              <a:rPr lang="zh-CN" altLang="en-US" dirty="0" smtClean="0"/>
              <a:t>以及预防</a:t>
            </a:r>
            <a:r>
              <a:rPr lang="zh-CN" altLang="en-US" dirty="0"/>
              <a:t>的辅助</a:t>
            </a:r>
            <a:r>
              <a:rPr lang="zh-CN" altLang="en-US" dirty="0" smtClean="0"/>
              <a:t>工具</a:t>
            </a:r>
            <a:endParaRPr lang="en-US" altLang="zh-CN" dirty="0" smtClean="0"/>
          </a:p>
          <a:p>
            <a:r>
              <a:rPr lang="en-US" altLang="zh-CN" dirty="0" smtClean="0"/>
              <a:t>2.</a:t>
            </a:r>
            <a:r>
              <a:rPr lang="zh-CN" altLang="en-US" dirty="0" smtClean="0"/>
              <a:t>帮助</a:t>
            </a:r>
            <a:r>
              <a:rPr lang="zh-CN" altLang="en-US" dirty="0"/>
              <a:t>医学专家宝贵理论和丰富临床经验的保存、</a:t>
            </a:r>
            <a:r>
              <a:rPr lang="zh-CN" altLang="en-US" dirty="0" smtClean="0"/>
              <a:t>整理和</a:t>
            </a:r>
            <a:r>
              <a:rPr lang="zh-CN" altLang="en-US" dirty="0"/>
              <a:t>传播</a:t>
            </a:r>
          </a:p>
        </p:txBody>
      </p:sp>
      <p:sp>
        <p:nvSpPr>
          <p:cNvPr id="3" name="矩形 2"/>
          <p:cNvSpPr/>
          <p:nvPr/>
        </p:nvSpPr>
        <p:spPr>
          <a:xfrm>
            <a:off x="1004796" y="5633101"/>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399434" y="5121870"/>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2505797" y="5414377"/>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104462" y="5177961"/>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2811287" y="4810559"/>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177507" y="4764701"/>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1628912" y="4356362"/>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250107" y="5691701"/>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081578" y="5082982"/>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3914630" y="448838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Tree>
    <p:extLst>
      <p:ext uri="{BB962C8B-B14F-4D97-AF65-F5344CB8AC3E}">
        <p14:creationId xmlns:p14="http://schemas.microsoft.com/office/powerpoint/2010/main" val="15812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箭头 7"/>
          <p:cNvSpPr/>
          <p:nvPr/>
        </p:nvSpPr>
        <p:spPr bwMode="auto">
          <a:xfrm>
            <a:off x="755576" y="3222317"/>
            <a:ext cx="576064" cy="114749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539552" y="1329860"/>
            <a:ext cx="2348720"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社区需求分析</a:t>
            </a:r>
            <a:endParaRPr lang="zh-CN" altLang="en-US" sz="2800" b="1" dirty="0">
              <a:ln w="1905"/>
              <a:solidFill>
                <a:srgbClr val="0070C0"/>
              </a:solidFill>
              <a:effectLst>
                <a:innerShdw blurRad="69850" dist="43180" dir="5400000">
                  <a:srgbClr val="000000">
                    <a:alpha val="65000"/>
                  </a:srgbClr>
                </a:innerShdw>
              </a:effectLst>
            </a:endParaRPr>
          </a:p>
        </p:txBody>
      </p:sp>
      <p:sp>
        <p:nvSpPr>
          <p:cNvPr id="43" name="TextBox 42"/>
          <p:cNvSpPr txBox="1"/>
          <p:nvPr/>
        </p:nvSpPr>
        <p:spPr>
          <a:xfrm>
            <a:off x="4439723" y="4419109"/>
            <a:ext cx="1214906" cy="954107"/>
          </a:xfrm>
          <a:prstGeom prst="rect">
            <a:avLst/>
          </a:prstGeom>
          <a:noFill/>
        </p:spPr>
        <p:txBody>
          <a:bodyPr wrap="square" rtlCol="0">
            <a:spAutoFit/>
          </a:bodyPr>
          <a:lstStyle/>
          <a:p>
            <a:r>
              <a:rPr lang="zh-CN" altLang="en-US" sz="1400" dirty="0" smtClean="0"/>
              <a:t>通过应用</a:t>
            </a:r>
            <a:r>
              <a:rPr lang="zh-CN" altLang="en-US" sz="1400" dirty="0"/>
              <a:t>和</a:t>
            </a:r>
            <a:r>
              <a:rPr lang="zh-CN" altLang="en-US" sz="1400" dirty="0" smtClean="0"/>
              <a:t>学习医学资源提升诊疗水平</a:t>
            </a:r>
            <a:endParaRPr lang="zh-CN" altLang="en-US" sz="1400" dirty="0"/>
          </a:p>
        </p:txBody>
      </p:sp>
      <p:sp>
        <p:nvSpPr>
          <p:cNvPr id="44" name="TextBox 43"/>
          <p:cNvSpPr txBox="1"/>
          <p:nvPr/>
        </p:nvSpPr>
        <p:spPr>
          <a:xfrm>
            <a:off x="1666039" y="4097004"/>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47"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132" y="2946780"/>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3"/>
          <p:cNvSpPr>
            <a:spLocks/>
          </p:cNvSpPr>
          <p:nvPr/>
        </p:nvSpPr>
        <p:spPr bwMode="gray">
          <a:xfrm rot="4845318" flipV="1">
            <a:off x="3137441" y="2147447"/>
            <a:ext cx="554028" cy="1795691"/>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52"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622" y="3032716"/>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489301" y="4031253"/>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62" name="Freeform 3"/>
          <p:cNvSpPr>
            <a:spLocks/>
          </p:cNvSpPr>
          <p:nvPr/>
        </p:nvSpPr>
        <p:spPr bwMode="gray">
          <a:xfrm rot="4752713" flipV="1">
            <a:off x="6189069" y="2244689"/>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63"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3624" y="3152068"/>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39187" y="4369807"/>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14" name="TextBox 13"/>
          <p:cNvSpPr txBox="1"/>
          <p:nvPr/>
        </p:nvSpPr>
        <p:spPr>
          <a:xfrm>
            <a:off x="7448132" y="4226131"/>
            <a:ext cx="1142722" cy="954107"/>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15" name="TextBox 14"/>
          <p:cNvSpPr txBox="1"/>
          <p:nvPr/>
        </p:nvSpPr>
        <p:spPr>
          <a:xfrm>
            <a:off x="326672" y="2914540"/>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22" name="Freeform 5"/>
          <p:cNvSpPr>
            <a:spLocks/>
          </p:cNvSpPr>
          <p:nvPr/>
        </p:nvSpPr>
        <p:spPr bwMode="gray">
          <a:xfrm rot="9488641" flipV="1">
            <a:off x="2853187" y="3909758"/>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3" name="Freeform 5"/>
          <p:cNvSpPr>
            <a:spLocks/>
          </p:cNvSpPr>
          <p:nvPr/>
        </p:nvSpPr>
        <p:spPr bwMode="gray">
          <a:xfrm rot="9488641" flipV="1">
            <a:off x="5875508" y="3779685"/>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 name="TextBox 1"/>
          <p:cNvSpPr txBox="1"/>
          <p:nvPr/>
        </p:nvSpPr>
        <p:spPr>
          <a:xfrm>
            <a:off x="7606334" y="3988791"/>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7" name="TextBox 6"/>
          <p:cNvSpPr txBox="1"/>
          <p:nvPr/>
        </p:nvSpPr>
        <p:spPr>
          <a:xfrm>
            <a:off x="608178" y="3586058"/>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上箭头 1"/>
          <p:cNvSpPr/>
          <p:nvPr/>
        </p:nvSpPr>
        <p:spPr bwMode="auto">
          <a:xfrm rot="8306664">
            <a:off x="5015805" y="2336524"/>
            <a:ext cx="389836" cy="1002772"/>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436432" y="1409243"/>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服务模式</a:t>
            </a:r>
            <a:endParaRPr lang="zh-CN" altLang="en-US" sz="2800" b="1" dirty="0">
              <a:ln w="1905"/>
              <a:solidFill>
                <a:srgbClr val="0070C0"/>
              </a:solidFill>
              <a:effectLst>
                <a:innerShdw blurRad="69850" dist="43180" dir="5400000">
                  <a:srgbClr val="000000">
                    <a:alpha val="65000"/>
                  </a:srgbClr>
                </a:innerShdw>
              </a:effectLst>
            </a:endParaRPr>
          </a:p>
        </p:txBody>
      </p:sp>
      <p:pic>
        <p:nvPicPr>
          <p:cNvPr id="33" name="Picture 2" descr="C:\Users\FGJ\Pictures\imagesCAULZML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182" y="3203311"/>
            <a:ext cx="907482" cy="90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5316100" y="4576496"/>
            <a:ext cx="95216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诊疗服务</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5" name="TextBox 44"/>
          <p:cNvSpPr txBox="1"/>
          <p:nvPr/>
        </p:nvSpPr>
        <p:spPr>
          <a:xfrm>
            <a:off x="2225079" y="4777690"/>
            <a:ext cx="95904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临床数据</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6" name="TextBox 45"/>
          <p:cNvSpPr txBox="1"/>
          <p:nvPr/>
        </p:nvSpPr>
        <p:spPr>
          <a:xfrm>
            <a:off x="1204564" y="4014171"/>
            <a:ext cx="12626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知识更新</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57" name="Picture 4" descr="C:\Users\FGJ\Pictures\doc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01" y="3022886"/>
            <a:ext cx="931209" cy="93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C:\Users\FGJ\Pictures\imagesCAGSP7Q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2789">
            <a:off x="6827957" y="3151230"/>
            <a:ext cx="1125453" cy="9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891980" y="3404615"/>
            <a:ext cx="996622" cy="523220"/>
          </a:xfrm>
          <a:prstGeom prst="rect">
            <a:avLst/>
          </a:prstGeom>
          <a:noFill/>
        </p:spPr>
        <p:txBody>
          <a:bodyPr wrap="square" rtlCol="0">
            <a:spAutoFit/>
          </a:bodyPr>
          <a:lstStyle/>
          <a:p>
            <a:r>
              <a:rPr lang="zh-CN" altLang="en-US" sz="1400" dirty="0" smtClean="0"/>
              <a:t>疾病诊断决策支持</a:t>
            </a:r>
            <a:endParaRPr lang="zh-CN" altLang="en-US" sz="1400" dirty="0"/>
          </a:p>
        </p:txBody>
      </p:sp>
      <p:sp>
        <p:nvSpPr>
          <p:cNvPr id="64" name="右箭头 63"/>
          <p:cNvSpPr/>
          <p:nvPr/>
        </p:nvSpPr>
        <p:spPr bwMode="auto">
          <a:xfrm rot="18940538">
            <a:off x="2251110" y="2539446"/>
            <a:ext cx="1108792" cy="323166"/>
          </a:xfrm>
          <a:prstGeom prst="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1232363" y="3044321"/>
            <a:ext cx="1207036" cy="369332"/>
          </a:xfrm>
          <a:prstGeom prst="rect">
            <a:avLst/>
          </a:prstGeom>
          <a:noFill/>
        </p:spPr>
        <p:txBody>
          <a:bodyPr wrap="square" rtlCol="0">
            <a:spAutoFit/>
          </a:bodyPr>
          <a:lstStyle/>
          <a:p>
            <a:r>
              <a:rPr lang="zh-CN" altLang="en-US" dirty="0" smtClean="0"/>
              <a:t>知识</a:t>
            </a:r>
            <a:r>
              <a:rPr lang="zh-CN" altLang="en-US" dirty="0"/>
              <a:t>表达</a:t>
            </a:r>
            <a:endParaRPr lang="zh-CN" altLang="en-US" sz="1600" dirty="0"/>
          </a:p>
        </p:txBody>
      </p:sp>
      <p:sp>
        <p:nvSpPr>
          <p:cNvPr id="3" name="TextBox 2"/>
          <p:cNvSpPr txBox="1"/>
          <p:nvPr/>
        </p:nvSpPr>
        <p:spPr>
          <a:xfrm>
            <a:off x="4331907" y="1468222"/>
            <a:ext cx="1914016" cy="338554"/>
          </a:xfrm>
          <a:prstGeom prst="rect">
            <a:avLst/>
          </a:prstGeom>
          <a:noFill/>
        </p:spPr>
        <p:txBody>
          <a:bodyPr wrap="square" rtlCol="0">
            <a:spAutoFit/>
          </a:bodyPr>
          <a:lstStyle/>
          <a:p>
            <a:r>
              <a:rPr lang="zh-CN" altLang="en-US" sz="1600" dirty="0" smtClean="0"/>
              <a:t>医疗信息研究人员</a:t>
            </a:r>
            <a:endParaRPr lang="zh-CN" altLang="en-US" sz="1600" dirty="0"/>
          </a:p>
        </p:txBody>
      </p:sp>
      <p:sp>
        <p:nvSpPr>
          <p:cNvPr id="7" name="TextBox 6"/>
          <p:cNvSpPr txBox="1"/>
          <p:nvPr/>
        </p:nvSpPr>
        <p:spPr>
          <a:xfrm>
            <a:off x="3452256" y="2129895"/>
            <a:ext cx="921582" cy="523220"/>
          </a:xfrm>
          <a:prstGeom prst="rect">
            <a:avLst/>
          </a:prstGeom>
          <a:noFill/>
        </p:spPr>
        <p:txBody>
          <a:bodyPr wrap="square" rtlCol="0">
            <a:spAutoFit/>
          </a:bodyPr>
          <a:lstStyle/>
          <a:p>
            <a:r>
              <a:rPr lang="zh-CN" altLang="en-US" sz="1400" dirty="0" smtClean="0"/>
              <a:t>决策支持系统构建</a:t>
            </a:r>
            <a:endParaRPr lang="zh-CN" altLang="en-US" sz="1400" dirty="0"/>
          </a:p>
        </p:txBody>
      </p:sp>
      <p:pic>
        <p:nvPicPr>
          <p:cNvPr id="27" name="Picture 2" descr="C:\Users\Vico\Desktop\us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2303" y="4563796"/>
            <a:ext cx="642916" cy="73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上箭头 27"/>
          <p:cNvSpPr/>
          <p:nvPr/>
        </p:nvSpPr>
        <p:spPr bwMode="auto">
          <a:xfrm rot="18838590">
            <a:off x="3030933" y="3993750"/>
            <a:ext cx="389836" cy="1288495"/>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2" name="上箭头 31"/>
          <p:cNvSpPr/>
          <p:nvPr/>
        </p:nvSpPr>
        <p:spPr bwMode="auto">
          <a:xfrm rot="12693684">
            <a:off x="4938393" y="4164478"/>
            <a:ext cx="389836" cy="897787"/>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2050" name="Picture 2" descr="D:\毕设\pictrute\imagesCARPWBJ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979" y="1105887"/>
            <a:ext cx="1016858" cy="1016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21681" y="2377947"/>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
        <p:nvSpPr>
          <p:cNvPr id="36" name="矩形 35"/>
          <p:cNvSpPr/>
          <p:nvPr/>
        </p:nvSpPr>
        <p:spPr>
          <a:xfrm>
            <a:off x="2225079" y="5453475"/>
            <a:ext cx="5281357" cy="954107"/>
          </a:xfrm>
          <a:prstGeom prst="rect">
            <a:avLst/>
          </a:prstGeom>
        </p:spPr>
        <p:txBody>
          <a:bodyPr wrap="square">
            <a:spAutoFit/>
          </a:bodyPr>
          <a:lstStyle/>
          <a:p>
            <a:r>
              <a:rPr lang="zh-CN" altLang="en-US" sz="1400" dirty="0" smtClean="0"/>
              <a:t>实现临床决策支持系统的价值的三大支柱</a:t>
            </a:r>
            <a:endParaRPr lang="en-US" altLang="zh-CN" sz="1400" dirty="0" smtClean="0"/>
          </a:p>
          <a:p>
            <a:r>
              <a:rPr lang="en-US" altLang="zh-CN" sz="1400" dirty="0" smtClean="0"/>
              <a:t>1.Best </a:t>
            </a:r>
            <a:r>
              <a:rPr lang="en-US" altLang="zh-CN" sz="1400" dirty="0"/>
              <a:t>Knowledge Available when needed</a:t>
            </a:r>
          </a:p>
          <a:p>
            <a:r>
              <a:rPr lang="en-US" altLang="zh-CN" sz="1400" dirty="0"/>
              <a:t>2.High Adoption and Effective use </a:t>
            </a:r>
          </a:p>
          <a:p>
            <a:r>
              <a:rPr lang="en-US" altLang="zh-CN" sz="1400" dirty="0"/>
              <a:t>3.Continuous Improvement of knowledge and CDS</a:t>
            </a:r>
            <a:endParaRPr lang="zh-CN" altLang="en-US" sz="1400" dirty="0"/>
          </a:p>
        </p:txBody>
      </p:sp>
      <p:sp>
        <p:nvSpPr>
          <p:cNvPr id="4" name="圆角矩形 3"/>
          <p:cNvSpPr/>
          <p:nvPr/>
        </p:nvSpPr>
        <p:spPr bwMode="auto">
          <a:xfrm>
            <a:off x="1279536" y="2910150"/>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圆角矩形 23"/>
          <p:cNvSpPr/>
          <p:nvPr/>
        </p:nvSpPr>
        <p:spPr bwMode="auto">
          <a:xfrm>
            <a:off x="1229730" y="3905676"/>
            <a:ext cx="1125516"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3428685" y="2068945"/>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圆角矩形 29"/>
          <p:cNvSpPr/>
          <p:nvPr/>
        </p:nvSpPr>
        <p:spPr bwMode="auto">
          <a:xfrm>
            <a:off x="4810406" y="3367773"/>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TextBox 5"/>
          <p:cNvSpPr txBox="1"/>
          <p:nvPr/>
        </p:nvSpPr>
        <p:spPr>
          <a:xfrm>
            <a:off x="5323358" y="2515144"/>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bwMode="auto">
          <a:xfrm>
            <a:off x="3561346" y="3828310"/>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59" y="1164792"/>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关键问题</a:t>
            </a:r>
            <a:endParaRPr lang="zh-CN" altLang="en-US" dirty="0"/>
          </a:p>
        </p:txBody>
      </p:sp>
      <p:sp>
        <p:nvSpPr>
          <p:cNvPr id="4" name="TextBox 3"/>
          <p:cNvSpPr txBox="1"/>
          <p:nvPr/>
        </p:nvSpPr>
        <p:spPr>
          <a:xfrm>
            <a:off x="904520" y="5208150"/>
            <a:ext cx="5651690" cy="1200329"/>
          </a:xfrm>
          <a:prstGeom prst="rect">
            <a:avLst/>
          </a:prstGeom>
          <a:noFill/>
        </p:spPr>
        <p:txBody>
          <a:bodyPr wrap="square" rtlCol="0">
            <a:spAutoFit/>
          </a:bodyPr>
          <a:lstStyle/>
          <a:p>
            <a:r>
              <a:rPr lang="en-US" altLang="zh-CN" dirty="0" smtClean="0"/>
              <a:t>1.</a:t>
            </a:r>
            <a:r>
              <a:rPr lang="zh-CN" altLang="en-US" dirty="0" smtClean="0"/>
              <a:t>系统的服务对象范围广且分散各地：全国各社区的医疗机构、大医疗中心、医疗信息化研究人员</a:t>
            </a:r>
            <a:endParaRPr lang="en-US" altLang="zh-CN" dirty="0" smtClean="0"/>
          </a:p>
          <a:p>
            <a:r>
              <a:rPr lang="en-US" altLang="zh-CN" dirty="0" smtClean="0"/>
              <a:t>2.</a:t>
            </a:r>
            <a:r>
              <a:rPr lang="zh-CN" altLang="en-US" dirty="0" smtClean="0"/>
              <a:t>系统的服务内容多样性 ：涵盖常见病的决策支持</a:t>
            </a:r>
            <a:endParaRPr lang="en-US" altLang="zh-CN" dirty="0" smtClean="0"/>
          </a:p>
          <a:p>
            <a:endParaRPr lang="zh-CN" altLang="en-US" dirty="0"/>
          </a:p>
        </p:txBody>
      </p:sp>
      <p:pic>
        <p:nvPicPr>
          <p:cNvPr id="1026" name="Picture 2" descr="D:\毕设\pictrute\imagesCAONE16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898" y="2448901"/>
            <a:ext cx="1759133" cy="11315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46326" y="5286184"/>
            <a:ext cx="1458122" cy="276999"/>
          </a:xfrm>
          <a:prstGeom prst="rect">
            <a:avLst/>
          </a:prstGeom>
          <a:noFill/>
        </p:spPr>
        <p:txBody>
          <a:bodyPr wrap="square" rtlCol="0">
            <a:spAutoFit/>
          </a:bodyPr>
          <a:lstStyle/>
          <a:p>
            <a:r>
              <a:rPr lang="zh-CN" altLang="en-US" sz="1200" dirty="0" smtClean="0"/>
              <a:t>医疗信息研究人员</a:t>
            </a:r>
            <a:endParaRPr lang="zh-CN" altLang="en-US" sz="1200" dirty="0"/>
          </a:p>
        </p:txBody>
      </p:sp>
      <p:cxnSp>
        <p:nvCxnSpPr>
          <p:cNvPr id="23" name="曲线连接符 22"/>
          <p:cNvCxnSpPr/>
          <p:nvPr/>
        </p:nvCxnSpPr>
        <p:spPr bwMode="auto">
          <a:xfrm rot="10800000">
            <a:off x="5119901" y="4509120"/>
            <a:ext cx="1905437" cy="605534"/>
          </a:xfrm>
          <a:prstGeom prst="curvedConnector3">
            <a:avLst/>
          </a:prstGeom>
          <a:solidFill>
            <a:schemeClr val="accent1"/>
          </a:solidFill>
          <a:ln w="19050" cap="flat" cmpd="sng" algn="ctr">
            <a:solidFill>
              <a:schemeClr val="tx1"/>
            </a:solidFill>
            <a:prstDash val="solid"/>
            <a:round/>
            <a:headEnd type="none" w="med" len="med"/>
            <a:tailEnd type="triangle" w="med" len="med"/>
          </a:ln>
          <a:effectLst/>
        </p:spPr>
      </p:cxnSp>
      <p:sp>
        <p:nvSpPr>
          <p:cNvPr id="28" name="圆角矩形 27"/>
          <p:cNvSpPr/>
          <p:nvPr/>
        </p:nvSpPr>
        <p:spPr bwMode="auto">
          <a:xfrm>
            <a:off x="2493295" y="3802196"/>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31" name="直接箭头连接符 30"/>
          <p:cNvCxnSpPr>
            <a:stCxn id="28" idx="0"/>
          </p:cNvCxnSpPr>
          <p:nvPr/>
        </p:nvCxnSpPr>
        <p:spPr bwMode="auto">
          <a:xfrm flipV="1">
            <a:off x="3003386" y="3380612"/>
            <a:ext cx="907259" cy="421584"/>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4" name="曲线连接符 43"/>
          <p:cNvCxnSpPr/>
          <p:nvPr/>
        </p:nvCxnSpPr>
        <p:spPr bwMode="auto">
          <a:xfrm>
            <a:off x="4719677" y="3021087"/>
            <a:ext cx="3364570" cy="774700"/>
          </a:xfrm>
          <a:prstGeom prst="curvedConnector4">
            <a:avLst>
              <a:gd name="adj1" fmla="val 44244"/>
              <a:gd name="adj2" fmla="val 129508"/>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6" name="曲线连接符 45"/>
          <p:cNvCxnSpPr>
            <a:endCxn id="51" idx="2"/>
          </p:cNvCxnSpPr>
          <p:nvPr/>
        </p:nvCxnSpPr>
        <p:spPr bwMode="auto">
          <a:xfrm flipV="1">
            <a:off x="4623952" y="2075362"/>
            <a:ext cx="2165360" cy="542483"/>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172" y="3386607"/>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962" y="1300662"/>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4" name="TextBox 57353"/>
          <p:cNvSpPr txBox="1"/>
          <p:nvPr/>
        </p:nvSpPr>
        <p:spPr>
          <a:xfrm>
            <a:off x="1425244" y="4200472"/>
            <a:ext cx="684076" cy="246221"/>
          </a:xfrm>
          <a:prstGeom prst="rect">
            <a:avLst/>
          </a:prstGeom>
          <a:noFill/>
        </p:spPr>
        <p:txBody>
          <a:bodyPr wrap="square" rtlCol="0">
            <a:spAutoFit/>
          </a:bodyPr>
          <a:lstStyle/>
          <a:p>
            <a:r>
              <a:rPr lang="zh-CN" altLang="en-US" sz="1000" dirty="0" smtClean="0"/>
              <a:t>管理员</a:t>
            </a:r>
            <a:endParaRPr lang="zh-CN" altLang="en-US" sz="1000" dirty="0"/>
          </a:p>
        </p:txBody>
      </p:sp>
      <p:sp>
        <p:nvSpPr>
          <p:cNvPr id="57355" name="TextBox 57354"/>
          <p:cNvSpPr txBox="1"/>
          <p:nvPr/>
        </p:nvSpPr>
        <p:spPr>
          <a:xfrm>
            <a:off x="1453400" y="3238919"/>
            <a:ext cx="1751514" cy="307777"/>
          </a:xfrm>
          <a:prstGeom prst="rect">
            <a:avLst/>
          </a:prstGeom>
          <a:noFill/>
        </p:spPr>
        <p:txBody>
          <a:bodyPr wrap="square" rtlCol="0">
            <a:spAutoFit/>
          </a:bodyPr>
          <a:lstStyle/>
          <a:p>
            <a:r>
              <a:rPr lang="zh-CN" altLang="en-US" sz="1400" dirty="0" smtClean="0"/>
              <a:t>监控和管理资源</a:t>
            </a:r>
            <a:endParaRPr lang="zh-CN" altLang="en-US" sz="1400" dirty="0"/>
          </a:p>
        </p:txBody>
      </p:sp>
      <p:sp>
        <p:nvSpPr>
          <p:cNvPr id="57357" name="圆角矩形 57356"/>
          <p:cNvSpPr/>
          <p:nvPr/>
        </p:nvSpPr>
        <p:spPr bwMode="auto">
          <a:xfrm>
            <a:off x="1259632" y="2237366"/>
            <a:ext cx="4932547" cy="279353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30" name="Picture 6" descr="D:\毕设\pictrute\imagesCAV8U5F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244" y="3573450"/>
            <a:ext cx="576064" cy="576064"/>
          </a:xfrm>
          <a:prstGeom prst="rect">
            <a:avLst/>
          </a:prstGeom>
          <a:noFill/>
          <a:extLst>
            <a:ext uri="{909E8E84-426E-40DD-AFC4-6F175D3DCCD1}">
              <a14:hiddenFill xmlns:a14="http://schemas.microsoft.com/office/drawing/2010/main">
                <a:solidFill>
                  <a:srgbClr val="FFFFFF"/>
                </a:solidFill>
              </a14:hiddenFill>
            </a:ext>
          </a:extLst>
        </p:spPr>
      </p:pic>
      <p:cxnSp>
        <p:nvCxnSpPr>
          <p:cNvPr id="57359" name="直接箭头连接符 57358"/>
          <p:cNvCxnSpPr>
            <a:stCxn id="1030" idx="3"/>
          </p:cNvCxnSpPr>
          <p:nvPr/>
        </p:nvCxnSpPr>
        <p:spPr bwMode="auto">
          <a:xfrm flipV="1">
            <a:off x="2001308" y="3252924"/>
            <a:ext cx="1346556" cy="608558"/>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759" y="4323582"/>
            <a:ext cx="921052" cy="94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曲线连接符 76"/>
          <p:cNvCxnSpPr>
            <a:endCxn id="80" idx="2"/>
          </p:cNvCxnSpPr>
          <p:nvPr/>
        </p:nvCxnSpPr>
        <p:spPr bwMode="auto">
          <a:xfrm flipV="1">
            <a:off x="4857453" y="2717095"/>
            <a:ext cx="2595314" cy="198504"/>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417" y="1942395"/>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椭圆 31"/>
          <p:cNvSpPr/>
          <p:nvPr/>
        </p:nvSpPr>
        <p:spPr bwMode="auto">
          <a:xfrm>
            <a:off x="7699017" y="2924944"/>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3" name="椭圆 82"/>
          <p:cNvSpPr/>
          <p:nvPr/>
        </p:nvSpPr>
        <p:spPr bwMode="auto">
          <a:xfrm>
            <a:off x="7615343" y="2717095"/>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4" name="椭圆 83"/>
          <p:cNvSpPr/>
          <p:nvPr/>
        </p:nvSpPr>
        <p:spPr bwMode="auto">
          <a:xfrm>
            <a:off x="7794398" y="3163190"/>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文本框 2"/>
          <p:cNvSpPr txBox="1"/>
          <p:nvPr/>
        </p:nvSpPr>
        <p:spPr>
          <a:xfrm>
            <a:off x="1689326" y="6174891"/>
            <a:ext cx="5971736" cy="369332"/>
          </a:xfrm>
          <a:prstGeom prst="rect">
            <a:avLst/>
          </a:prstGeom>
          <a:noFill/>
        </p:spPr>
        <p:txBody>
          <a:bodyPr wrap="square" rtlCol="0">
            <a:spAutoFit/>
          </a:bodyPr>
          <a:lstStyle/>
          <a:p>
            <a:r>
              <a:rPr lang="zh-CN" altLang="en-US" dirty="0" smtClean="0"/>
              <a:t>设计具备开放性、可扩展性的系统结构</a:t>
            </a:r>
            <a:endParaRPr lang="zh-CN" altLang="en-US" dirty="0"/>
          </a:p>
        </p:txBody>
      </p:sp>
      <p:sp>
        <p:nvSpPr>
          <p:cNvPr id="5" name="文本框 4"/>
          <p:cNvSpPr txBox="1"/>
          <p:nvPr/>
        </p:nvSpPr>
        <p:spPr>
          <a:xfrm>
            <a:off x="6212218" y="4255858"/>
            <a:ext cx="963541" cy="923330"/>
          </a:xfrm>
          <a:prstGeom prst="rect">
            <a:avLst/>
          </a:prstGeom>
          <a:noFill/>
        </p:spPr>
        <p:txBody>
          <a:bodyPr wrap="square" rtlCol="0">
            <a:spAutoFit/>
          </a:bodyPr>
          <a:lstStyle/>
          <a:p>
            <a:r>
              <a:rPr lang="zh-CN" altLang="en-US" dirty="0" smtClean="0"/>
              <a:t>构建决策支持系统</a:t>
            </a:r>
            <a:endParaRPr lang="zh-CN" altLang="en-US" dirty="0"/>
          </a:p>
        </p:txBody>
      </p:sp>
      <p:sp>
        <p:nvSpPr>
          <p:cNvPr id="6" name="文本框 5"/>
          <p:cNvSpPr txBox="1"/>
          <p:nvPr/>
        </p:nvSpPr>
        <p:spPr>
          <a:xfrm>
            <a:off x="2566574" y="3864491"/>
            <a:ext cx="856622" cy="369332"/>
          </a:xfrm>
          <a:prstGeom prst="rect">
            <a:avLst/>
          </a:prstGeom>
          <a:noFill/>
        </p:spPr>
        <p:txBody>
          <a:bodyPr wrap="square" rtlCol="0">
            <a:spAutoFit/>
          </a:bodyPr>
          <a:lstStyle/>
          <a:p>
            <a:r>
              <a:rPr lang="zh-CN" altLang="en-US" dirty="0" smtClean="0"/>
              <a:t>系统</a:t>
            </a:r>
            <a:r>
              <a:rPr lang="en-US" altLang="zh-CN" dirty="0" smtClean="0"/>
              <a:t>A</a:t>
            </a:r>
            <a:endParaRPr lang="zh-CN" altLang="en-US" dirty="0"/>
          </a:p>
        </p:txBody>
      </p:sp>
      <p:sp>
        <p:nvSpPr>
          <p:cNvPr id="7" name="圆角矩形 6"/>
          <p:cNvSpPr/>
          <p:nvPr/>
        </p:nvSpPr>
        <p:spPr bwMode="auto">
          <a:xfrm>
            <a:off x="2274932" y="4255858"/>
            <a:ext cx="3016234" cy="5633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文本框 7"/>
          <p:cNvSpPr txBox="1"/>
          <p:nvPr/>
        </p:nvSpPr>
        <p:spPr>
          <a:xfrm>
            <a:off x="2355299" y="4343383"/>
            <a:ext cx="2167468" cy="369332"/>
          </a:xfrm>
          <a:prstGeom prst="rect">
            <a:avLst/>
          </a:prstGeom>
          <a:noFill/>
        </p:spPr>
        <p:txBody>
          <a:bodyPr wrap="square" rtlCol="0">
            <a:spAutoFit/>
          </a:bodyPr>
          <a:lstStyle/>
          <a:p>
            <a:r>
              <a:rPr lang="zh-CN" altLang="en-US" dirty="0"/>
              <a:t> </a:t>
            </a:r>
            <a:r>
              <a:rPr lang="zh-CN" altLang="en-US" dirty="0" smtClean="0"/>
              <a:t>           </a:t>
            </a:r>
            <a:r>
              <a:rPr lang="zh-CN" altLang="en-US" dirty="0"/>
              <a:t>系统</a:t>
            </a:r>
            <a:r>
              <a:rPr lang="zh-CN" altLang="en-US" dirty="0" smtClean="0"/>
              <a:t>框架</a:t>
            </a:r>
            <a:endParaRPr lang="zh-CN" altLang="en-US" dirty="0"/>
          </a:p>
        </p:txBody>
      </p:sp>
      <p:sp>
        <p:nvSpPr>
          <p:cNvPr id="35" name="文本框 34"/>
          <p:cNvSpPr txBox="1"/>
          <p:nvPr/>
        </p:nvSpPr>
        <p:spPr>
          <a:xfrm>
            <a:off x="3635031" y="3864491"/>
            <a:ext cx="856622" cy="369332"/>
          </a:xfrm>
          <a:prstGeom prst="rect">
            <a:avLst/>
          </a:prstGeom>
          <a:noFill/>
        </p:spPr>
        <p:txBody>
          <a:bodyPr wrap="square" rtlCol="0">
            <a:spAutoFit/>
          </a:bodyPr>
          <a:lstStyle/>
          <a:p>
            <a:r>
              <a:rPr lang="zh-CN" altLang="en-US" dirty="0" smtClean="0"/>
              <a:t>系统</a:t>
            </a:r>
            <a:r>
              <a:rPr lang="en-US" altLang="zh-CN" dirty="0" smtClean="0"/>
              <a:t>B</a:t>
            </a:r>
            <a:endParaRPr lang="zh-CN" altLang="en-US" dirty="0"/>
          </a:p>
        </p:txBody>
      </p:sp>
      <p:cxnSp>
        <p:nvCxnSpPr>
          <p:cNvPr id="36" name="直接箭头连接符 35"/>
          <p:cNvCxnSpPr>
            <a:stCxn id="34" idx="0"/>
          </p:cNvCxnSpPr>
          <p:nvPr/>
        </p:nvCxnSpPr>
        <p:spPr bwMode="auto">
          <a:xfrm flipV="1">
            <a:off x="4071437" y="3526255"/>
            <a:ext cx="186688" cy="30205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研究目标和内容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348880"/>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社区医疗需求的临床决策支持系统的服务模式，基于此模式分析得到建立社区决策支持平台的关键问题</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针对头痛，设计并实现原发性头痛的临床诊断决策支持系统</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zh-CN" dirty="0" smtClean="0">
                <a:latin typeface="Calibri"/>
                <a:cs typeface="Times New Roman"/>
              </a:rPr>
              <a:t>老年痴呆</a:t>
            </a:r>
            <a:r>
              <a:rPr lang="zh-CN" altLang="zh-CN" dirty="0">
                <a:latin typeface="Calibri"/>
                <a:cs typeface="Times New Roman"/>
              </a:rPr>
              <a:t>症疾病，设计并实现面向</a:t>
            </a:r>
            <a:r>
              <a:rPr lang="zh-CN" altLang="zh-CN" dirty="0" smtClean="0">
                <a:latin typeface="Calibri"/>
                <a:cs typeface="Times New Roman"/>
              </a:rPr>
              <a:t>社区</a:t>
            </a:r>
            <a:r>
              <a:rPr lang="zh-CN" altLang="en-US" dirty="0" smtClean="0">
                <a:latin typeface="Calibri"/>
                <a:cs typeface="Times New Roman"/>
              </a:rPr>
              <a:t>疾病诊断</a:t>
            </a:r>
            <a:r>
              <a:rPr lang="zh-CN" altLang="zh-CN" dirty="0" smtClean="0">
                <a:latin typeface="Calibri"/>
                <a:cs typeface="Times New Roman"/>
              </a:rPr>
              <a:t>决策支持系统</a:t>
            </a:r>
            <a:endParaRPr lang="en-US" altLang="zh-CN" dirty="0" smtClean="0">
              <a:latin typeface="Calibri"/>
              <a:cs typeface="Times New Roman"/>
            </a:endParaRPr>
          </a:p>
        </p:txBody>
      </p:sp>
      <p:sp>
        <p:nvSpPr>
          <p:cNvPr id="3" name="TextBox 2"/>
          <p:cNvSpPr txBox="1"/>
          <p:nvPr/>
        </p:nvSpPr>
        <p:spPr>
          <a:xfrm>
            <a:off x="464488" y="1268760"/>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研究内容</a:t>
            </a: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10311</TotalTime>
  <Words>2702</Words>
  <Application>Microsoft Office PowerPoint</Application>
  <PresentationFormat>全屏显示(4:3)</PresentationFormat>
  <Paragraphs>512</Paragraphs>
  <Slides>39</Slides>
  <Notes>16</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42"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397</cp:revision>
  <dcterms:created xsi:type="dcterms:W3CDTF">2013-12-18T05:22:15Z</dcterms:created>
  <dcterms:modified xsi:type="dcterms:W3CDTF">2013-12-28T09:26:10Z</dcterms:modified>
</cp:coreProperties>
</file>